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706" r:id="rId5"/>
  </p:sldMasterIdLst>
  <p:notesMasterIdLst>
    <p:notesMasterId r:id="rId56"/>
  </p:notesMasterIdLst>
  <p:sldIdLst>
    <p:sldId id="296" r:id="rId6"/>
    <p:sldId id="257" r:id="rId7"/>
    <p:sldId id="258" r:id="rId8"/>
    <p:sldId id="260" r:id="rId9"/>
    <p:sldId id="261" r:id="rId10"/>
    <p:sldId id="267" r:id="rId11"/>
    <p:sldId id="273" r:id="rId12"/>
    <p:sldId id="297" r:id="rId13"/>
    <p:sldId id="298" r:id="rId14"/>
    <p:sldId id="299" r:id="rId15"/>
    <p:sldId id="300" r:id="rId16"/>
    <p:sldId id="301" r:id="rId17"/>
    <p:sldId id="302" r:id="rId18"/>
    <p:sldId id="304" r:id="rId19"/>
    <p:sldId id="303" r:id="rId20"/>
    <p:sldId id="305" r:id="rId21"/>
    <p:sldId id="278" r:id="rId22"/>
    <p:sldId id="306" r:id="rId23"/>
    <p:sldId id="279" r:id="rId24"/>
    <p:sldId id="280" r:id="rId25"/>
    <p:sldId id="307" r:id="rId26"/>
    <p:sldId id="308" r:id="rId27"/>
    <p:sldId id="283" r:id="rId28"/>
    <p:sldId id="309" r:id="rId29"/>
    <p:sldId id="284" r:id="rId30"/>
    <p:sldId id="431" r:id="rId31"/>
    <p:sldId id="540" r:id="rId32"/>
    <p:sldId id="286" r:id="rId33"/>
    <p:sldId id="287" r:id="rId34"/>
    <p:sldId id="541" r:id="rId35"/>
    <p:sldId id="288" r:id="rId36"/>
    <p:sldId id="329" r:id="rId37"/>
    <p:sldId id="331" r:id="rId38"/>
    <p:sldId id="327" r:id="rId39"/>
    <p:sldId id="328" r:id="rId40"/>
    <p:sldId id="291" r:id="rId41"/>
    <p:sldId id="340" r:id="rId42"/>
    <p:sldId id="342" r:id="rId43"/>
    <p:sldId id="399" r:id="rId44"/>
    <p:sldId id="400" r:id="rId45"/>
    <p:sldId id="539" r:id="rId46"/>
    <p:sldId id="423" r:id="rId47"/>
    <p:sldId id="425" r:id="rId48"/>
    <p:sldId id="427" r:id="rId49"/>
    <p:sldId id="542" r:id="rId50"/>
    <p:sldId id="543" r:id="rId51"/>
    <p:sldId id="544" r:id="rId52"/>
    <p:sldId id="545" r:id="rId53"/>
    <p:sldId id="546" r:id="rId54"/>
    <p:sldId id="33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2"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41A3"/>
    <a:srgbClr val="0C6C55"/>
    <a:srgbClr val="003DA5"/>
    <a:srgbClr val="8C85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p:restoredTop sz="84867" autoAdjust="0"/>
  </p:normalViewPr>
  <p:slideViewPr>
    <p:cSldViewPr snapToGrid="0" snapToObjects="1">
      <p:cViewPr varScale="1">
        <p:scale>
          <a:sx n="67" d="100"/>
          <a:sy n="67" d="100"/>
        </p:scale>
        <p:origin x="1325" y="67"/>
      </p:cViewPr>
      <p:guideLst>
        <p:guide pos="19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amillo, Isaiah - FPAC-NRCS, TX" userId="7bcfdb03-1cb1-4bcd-9678-514bc68c6c1f" providerId="ADAL" clId="{1A37E661-9A90-40BA-BBF1-D79D8F7F4C16}"/>
    <pc:docChg chg="custSel modSld">
      <pc:chgData name="Jaramillo, Isaiah - FPAC-NRCS, TX" userId="7bcfdb03-1cb1-4bcd-9678-514bc68c6c1f" providerId="ADAL" clId="{1A37E661-9A90-40BA-BBF1-D79D8F7F4C16}" dt="2025-02-14T03:33:40.667" v="381" actId="14100"/>
      <pc:docMkLst>
        <pc:docMk/>
      </pc:docMkLst>
      <pc:sldChg chg="modSp mod">
        <pc:chgData name="Jaramillo, Isaiah - FPAC-NRCS, TX" userId="7bcfdb03-1cb1-4bcd-9678-514bc68c6c1f" providerId="ADAL" clId="{1A37E661-9A90-40BA-BBF1-D79D8F7F4C16}" dt="2025-02-13T19:38:24.344" v="65" actId="20577"/>
        <pc:sldMkLst>
          <pc:docMk/>
          <pc:sldMk cId="2410137622" sldId="278"/>
        </pc:sldMkLst>
        <pc:spChg chg="mod">
          <ac:chgData name="Jaramillo, Isaiah - FPAC-NRCS, TX" userId="7bcfdb03-1cb1-4bcd-9678-514bc68c6c1f" providerId="ADAL" clId="{1A37E661-9A90-40BA-BBF1-D79D8F7F4C16}" dt="2025-02-13T19:38:24.344" v="65" actId="20577"/>
          <ac:spMkLst>
            <pc:docMk/>
            <pc:sldMk cId="2410137622" sldId="278"/>
            <ac:spMk id="29699" creationId="{3B4335D1-5694-5656-A24A-E86AAC922608}"/>
          </ac:spMkLst>
        </pc:spChg>
      </pc:sldChg>
      <pc:sldChg chg="modNotesTx">
        <pc:chgData name="Jaramillo, Isaiah - FPAC-NRCS, TX" userId="7bcfdb03-1cb1-4bcd-9678-514bc68c6c1f" providerId="ADAL" clId="{1A37E661-9A90-40BA-BBF1-D79D8F7F4C16}" dt="2025-02-14T02:18:44.814" v="173" actId="5793"/>
        <pc:sldMkLst>
          <pc:docMk/>
          <pc:sldMk cId="1011028710" sldId="284"/>
        </pc:sldMkLst>
      </pc:sldChg>
      <pc:sldChg chg="modNotesTx">
        <pc:chgData name="Jaramillo, Isaiah - FPAC-NRCS, TX" userId="7bcfdb03-1cb1-4bcd-9678-514bc68c6c1f" providerId="ADAL" clId="{1A37E661-9A90-40BA-BBF1-D79D8F7F4C16}" dt="2025-02-14T01:52:16.389" v="78" actId="20577"/>
        <pc:sldMkLst>
          <pc:docMk/>
          <pc:sldMk cId="1482684629" sldId="296"/>
        </pc:sldMkLst>
      </pc:sldChg>
      <pc:sldChg chg="modNotesTx">
        <pc:chgData name="Jaramillo, Isaiah - FPAC-NRCS, TX" userId="7bcfdb03-1cb1-4bcd-9678-514bc68c6c1f" providerId="ADAL" clId="{1A37E661-9A90-40BA-BBF1-D79D8F7F4C16}" dt="2025-02-14T02:11:54.341" v="79" actId="20577"/>
        <pc:sldMkLst>
          <pc:docMk/>
          <pc:sldMk cId="1063563462" sldId="306"/>
        </pc:sldMkLst>
      </pc:sldChg>
      <pc:sldChg chg="modNotesTx">
        <pc:chgData name="Jaramillo, Isaiah - FPAC-NRCS, TX" userId="7bcfdb03-1cb1-4bcd-9678-514bc68c6c1f" providerId="ADAL" clId="{1A37E661-9A90-40BA-BBF1-D79D8F7F4C16}" dt="2025-02-14T03:31:52.004" v="375" actId="20577"/>
        <pc:sldMkLst>
          <pc:docMk/>
          <pc:sldMk cId="62444212" sldId="328"/>
        </pc:sldMkLst>
      </pc:sldChg>
      <pc:sldChg chg="modSp mod modNotesTx">
        <pc:chgData name="Jaramillo, Isaiah - FPAC-NRCS, TX" userId="7bcfdb03-1cb1-4bcd-9678-514bc68c6c1f" providerId="ADAL" clId="{1A37E661-9A90-40BA-BBF1-D79D8F7F4C16}" dt="2025-02-14T03:33:40.667" v="381" actId="14100"/>
        <pc:sldMkLst>
          <pc:docMk/>
          <pc:sldMk cId="2523705764" sldId="342"/>
        </pc:sldMkLst>
        <pc:spChg chg="mod">
          <ac:chgData name="Jaramillo, Isaiah - FPAC-NRCS, TX" userId="7bcfdb03-1cb1-4bcd-9678-514bc68c6c1f" providerId="ADAL" clId="{1A37E661-9A90-40BA-BBF1-D79D8F7F4C16}" dt="2025-02-14T03:33:37.994" v="380" actId="14100"/>
          <ac:spMkLst>
            <pc:docMk/>
            <pc:sldMk cId="2523705764" sldId="342"/>
            <ac:spMk id="82949" creationId="{F3A2CC14-619B-0ED0-066C-FB30AF1DAA73}"/>
          </ac:spMkLst>
        </pc:spChg>
        <pc:spChg chg="mod">
          <ac:chgData name="Jaramillo, Isaiah - FPAC-NRCS, TX" userId="7bcfdb03-1cb1-4bcd-9678-514bc68c6c1f" providerId="ADAL" clId="{1A37E661-9A90-40BA-BBF1-D79D8F7F4C16}" dt="2025-02-14T03:33:40.667" v="381" actId="14100"/>
          <ac:spMkLst>
            <pc:docMk/>
            <pc:sldMk cId="2523705764" sldId="342"/>
            <ac:spMk id="82953" creationId="{952ADD1E-C23B-A593-EE63-FA4EF6128A6D}"/>
          </ac:spMkLst>
        </pc:spChg>
      </pc:sldChg>
      <pc:sldChg chg="modSp mod">
        <pc:chgData name="Jaramillo, Isaiah - FPAC-NRCS, TX" userId="7bcfdb03-1cb1-4bcd-9678-514bc68c6c1f" providerId="ADAL" clId="{1A37E661-9A90-40BA-BBF1-D79D8F7F4C16}" dt="2025-02-13T19:23:43.076" v="2" actId="20577"/>
        <pc:sldMkLst>
          <pc:docMk/>
          <pc:sldMk cId="2195632643" sldId="425"/>
        </pc:sldMkLst>
        <pc:spChg chg="mod">
          <ac:chgData name="Jaramillo, Isaiah - FPAC-NRCS, TX" userId="7bcfdb03-1cb1-4bcd-9678-514bc68c6c1f" providerId="ADAL" clId="{1A37E661-9A90-40BA-BBF1-D79D8F7F4C16}" dt="2025-02-13T19:23:43.076" v="2" actId="20577"/>
          <ac:spMkLst>
            <pc:docMk/>
            <pc:sldMk cId="2195632643" sldId="425"/>
            <ac:spMk id="89091" creationId="{7C3F63FB-A6D4-946F-7632-DBBE097B0D02}"/>
          </ac:spMkLst>
        </pc:spChg>
      </pc:sldChg>
    </pc:docChg>
  </pc:docChgLst>
  <pc:docChgLst>
    <pc:chgData name="Bush, Debbie" userId="58ace3b2-0769-45aa-9a02-919406ef3154" providerId="ADAL" clId="{78A1F05F-377D-437E-8512-56409EF523D4}"/>
    <pc:docChg chg="modSld">
      <pc:chgData name="Bush, Debbie" userId="58ace3b2-0769-45aa-9a02-919406ef3154" providerId="ADAL" clId="{78A1F05F-377D-437E-8512-56409EF523D4}" dt="2025-02-28T02:18:47.989" v="0" actId="20577"/>
      <pc:docMkLst>
        <pc:docMk/>
      </pc:docMkLst>
      <pc:sldChg chg="modSp mod">
        <pc:chgData name="Bush, Debbie" userId="58ace3b2-0769-45aa-9a02-919406ef3154" providerId="ADAL" clId="{78A1F05F-377D-437E-8512-56409EF523D4}" dt="2025-02-28T02:18:47.989" v="0" actId="20577"/>
        <pc:sldMkLst>
          <pc:docMk/>
          <pc:sldMk cId="1482684629" sldId="296"/>
        </pc:sldMkLst>
        <pc:spChg chg="mod">
          <ac:chgData name="Bush, Debbie" userId="58ace3b2-0769-45aa-9a02-919406ef3154" providerId="ADAL" clId="{78A1F05F-377D-437E-8512-56409EF523D4}" dt="2025-02-28T02:18:47.989" v="0" actId="20577"/>
          <ac:spMkLst>
            <pc:docMk/>
            <pc:sldMk cId="1482684629" sldId="296"/>
            <ac:spMk id="10" creationId="{FE409333-BA0D-4E8D-8F8B-ECF846A6D7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724A0-2171-4E3C-A145-9ED180EE12AF}"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EC18D-C8A1-49B7-8AC3-C769FC064A97}" type="slidenum">
              <a:rPr lang="en-US" smtClean="0"/>
              <a:t>‹#›</a:t>
            </a:fld>
            <a:endParaRPr lang="en-US"/>
          </a:p>
        </p:txBody>
      </p:sp>
    </p:spTree>
    <p:extLst>
      <p:ext uri="{BB962C8B-B14F-4D97-AF65-F5344CB8AC3E}">
        <p14:creationId xmlns:p14="http://schemas.microsoft.com/office/powerpoint/2010/main" val="104533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Hello everyone, my name is Isaiah Jaramillo, and I am a Resource Soil Scientist with the United States Department of Agriculture’s Natural Resources Conservation Service. Today, I will be presenting to you all an overview of how soil is formed, its key characteristics, how it influences vegetation, and primary components of USDA-NRCS Soil Survey publications. </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a:t>
            </a:fld>
            <a:endParaRPr lang="en-US"/>
          </a:p>
        </p:txBody>
      </p:sp>
    </p:spTree>
    <p:extLst>
      <p:ext uri="{BB962C8B-B14F-4D97-AF65-F5344CB8AC3E}">
        <p14:creationId xmlns:p14="http://schemas.microsoft.com/office/powerpoint/2010/main" val="80825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slide shows the age of materials more in depth. Once again, parent material is strongly correlated with geology.</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11</a:t>
            </a:fld>
            <a:endParaRPr lang="en-US"/>
          </a:p>
        </p:txBody>
      </p:sp>
    </p:spTree>
    <p:extLst>
      <p:ext uri="{BB962C8B-B14F-4D97-AF65-F5344CB8AC3E}">
        <p14:creationId xmlns:p14="http://schemas.microsoft.com/office/powerpoint/2010/main" val="158808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final soil forming factor is Time. The longer a material is in place, the more it is broken. Leading to more developed soils. The oldest soils in the state are located in the Hill Country of Texas. Refer back to Slide 11 with the Geologic Age of the soils of Texas.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13</a:t>
            </a:fld>
            <a:endParaRPr lang="en-US"/>
          </a:p>
        </p:txBody>
      </p:sp>
    </p:spTree>
    <p:extLst>
      <p:ext uri="{BB962C8B-B14F-4D97-AF65-F5344CB8AC3E}">
        <p14:creationId xmlns:p14="http://schemas.microsoft.com/office/powerpoint/2010/main" val="68506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Here is a more detailed soil profile. This the State soil of Texas, the Houston Black Soil Series. You can see the different horizons. The small letters or suffixes next to the capital letters (indicate the horizons) relate to specific characteristics of the horizons.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15</a:t>
            </a:fld>
            <a:endParaRPr lang="en-US"/>
          </a:p>
        </p:txBody>
      </p:sp>
    </p:spTree>
    <p:extLst>
      <p:ext uri="{BB962C8B-B14F-4D97-AF65-F5344CB8AC3E}">
        <p14:creationId xmlns:p14="http://schemas.microsoft.com/office/powerpoint/2010/main" val="74303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Soil Texture, this is THE MOST IMPORTANT PHYSICAL PROPERTY of the soil. This is because the relative proportion of Sand, Silt, and Clay will determine the capacity of a soil to retain moisture and air (or the other 50% makeup of a soil, (non mineral or organic material of a soil).</a:t>
            </a:r>
          </a:p>
          <a:p>
            <a:pPr marL="0" marR="0">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Soil texture refers to the weight proportion of the separates for particles less than 2 mm in diameter as determined from a laboratory particle-size distribution.</a:t>
            </a:r>
          </a:p>
          <a:p>
            <a:pPr marL="0" marR="0">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twelve texture classes are shown in this figure. However, there are also subclasses of sand which are coarse sand, sand, fine sand, and very fine sand. While the subclasses of loamy sands and sandy loams that are based on sand size are named similarly. </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16</a:t>
            </a:fld>
            <a:endParaRPr lang="en-US"/>
          </a:p>
        </p:txBody>
      </p:sp>
    </p:spTree>
    <p:extLst>
      <p:ext uri="{BB962C8B-B14F-4D97-AF65-F5344CB8AC3E}">
        <p14:creationId xmlns:p14="http://schemas.microsoft.com/office/powerpoint/2010/main" val="162562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4C345A0-808B-DA25-1A07-88BBEB556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1AECB5-CB3A-401B-9FB8-247AF1FDE255}" type="slidenum">
              <a:rPr lang="en-US" altLang="en-US" smtClean="0"/>
              <a:pPr>
                <a:spcBef>
                  <a:spcPct val="0"/>
                </a:spcBef>
              </a:pPr>
              <a:t>17</a:t>
            </a:fld>
            <a:endParaRPr lang="en-US" altLang="en-US"/>
          </a:p>
        </p:txBody>
      </p:sp>
      <p:sp>
        <p:nvSpPr>
          <p:cNvPr id="30723" name="Rectangle 2">
            <a:extLst>
              <a:ext uri="{FF2B5EF4-FFF2-40B4-BE49-F238E27FC236}">
                <a16:creationId xmlns:a16="http://schemas.microsoft.com/office/drawing/2014/main" id="{F7C048F4-3FB3-69B8-BF46-86C894EC6AB8}"/>
              </a:ext>
            </a:extLst>
          </p:cNvPr>
          <p:cNvSpPr>
            <a:spLocks noGrp="1" noRot="1" noChangeAspect="1" noChangeArrowheads="1" noTextEdit="1"/>
          </p:cNvSpPr>
          <p:nvPr>
            <p:ph type="sldImg"/>
          </p:nvPr>
        </p:nvSpPr>
        <p:spPr>
          <a:xfrm>
            <a:off x="406400" y="696913"/>
            <a:ext cx="6197600" cy="3486150"/>
          </a:xfrm>
          <a:ln/>
        </p:spPr>
      </p:sp>
      <p:sp>
        <p:nvSpPr>
          <p:cNvPr id="30724" name="Rectangle 3">
            <a:extLst>
              <a:ext uri="{FF2B5EF4-FFF2-40B4-BE49-F238E27FC236}">
                <a16:creationId xmlns:a16="http://schemas.microsoft.com/office/drawing/2014/main" id="{79E69AE4-EAD0-A1E8-7188-254BC8C143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Sand particles feel gritty and can be seen individually with the naked eye. Silt particles have a smooth feel to the fingers when dry or wet and cannot be seen individually without magnification. Clay soils are sticky in some areas and not sticky in </a:t>
            </a:r>
            <a:r>
              <a:rPr lang="en-US" sz="1800" kern="100">
                <a:effectLst/>
                <a:latin typeface="Aptos" panose="020B0004020202020204" pitchFamily="34" charset="0"/>
                <a:ea typeface="Aptos" panose="020B0004020202020204" pitchFamily="34" charset="0"/>
                <a:cs typeface="Times New Roman" panose="02020603050405020304" pitchFamily="18" charset="0"/>
              </a:rPr>
              <a:t>others.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Sand: beach ball Silt: softball Clay: the little hole punch confetti</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412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Field estimates of soil texture class are based on qualitative criteria, such as how the soil feels (gritty, smooth, sticky) and how it responds to rubbing between the fingers to form a ribbon. Estimated field texture class should be checked against laboratory determinations, and the field criteria used to estimate texture class should be adjusted as necessary to reflect local conditions.</a:t>
            </a:r>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18</a:t>
            </a:fld>
            <a:endParaRPr lang="en-US"/>
          </a:p>
        </p:txBody>
      </p:sp>
    </p:spTree>
    <p:extLst>
      <p:ext uri="{BB962C8B-B14F-4D97-AF65-F5344CB8AC3E}">
        <p14:creationId xmlns:p14="http://schemas.microsoft.com/office/powerpoint/2010/main" val="278036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it relates to Forests in Texas, in the Piney Woods and Coast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Flatswoods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of deep East Texas you will find acidic, sandy and loamy surfaced soils with loamy to clayey subsoils that formed under hardwood vegetation.</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22</a:t>
            </a:fld>
            <a:endParaRPr lang="en-US"/>
          </a:p>
        </p:txBody>
      </p:sp>
    </p:spTree>
    <p:extLst>
      <p:ext uri="{BB962C8B-B14F-4D97-AF65-F5344CB8AC3E}">
        <p14:creationId xmlns:p14="http://schemas.microsoft.com/office/powerpoint/2010/main" val="323964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we use the Munsell Soil Color Book for describing soil color which includes the Hue, Value, and Chroma of a soil.</a:t>
            </a: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Hue: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a measure of the chromatic composition of light that reaches the eye. The Munsell system is based on five principal hues: red (R), yellow (Y), green (G), blue (B), and purple (P).</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Five intermediate hues representing midpoints between each pair of principal hues complete the 10 major hue names used to describe the notation. The intermediate hues are yellow-red (YR), green-yellow (GY), blue-green (BG), purple-blue (PB), and red-purple (RP). Each of the 10 major hues is divided into 4 segments of equal visual steps, which are designated by numerical values applied as prefixes to the symbol for the hue name. For example, 10R marks a limit of red hue. Four equally spaced steps of the adjacent yellow-red (YR) hue are identified as 2.5YR, 5 YR, 7.5YR, and 10YR.</a:t>
            </a: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Value: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Indicates the degree of darkness and lightness of a color in relation to a neutral gray scale. On a neutral gray scale, value extends from pure black (0) to pure white (10). The value notation is a measure of the amount of light that reaches the eye under standard lighting conditions. Gray is perceived as about halfway between black and white and has value notation of 5. Lighter colors are indicated by numbers between 5 and 10; darker colors are indicated by numbers between 5 and 0.</a:t>
            </a: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Chroma: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the relative purity or strength of the spectral color. It indicates the degree of saturation of neutral gray by the spectral color. The scales of chroma for soils extend from 0 (neutral colors) to 8 (for colors with the strongest expression).</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color of the soil  could simply be due to parent material (which are weathered fragments of organic or mineral from which soils form and this parent material is directly related to geology.)</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as we just discussed, it could be an effect of the amount of organic material or the amount of water an area is receiving due to its climate and topography. This is really all you need to know for planning purposes.</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that being said about color, it can be one of the most notable indicators when describing soils.</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23</a:t>
            </a:fld>
            <a:endParaRPr lang="en-US" dirty="0"/>
          </a:p>
        </p:txBody>
      </p:sp>
    </p:spTree>
    <p:extLst>
      <p:ext uri="{BB962C8B-B14F-4D97-AF65-F5344CB8AC3E}">
        <p14:creationId xmlns:p14="http://schemas.microsoft.com/office/powerpoint/2010/main" val="130732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lnSpc>
                <a:spcPct val="80000"/>
              </a:lnSpc>
              <a:buFont typeface="Arial" panose="020B0604020202020204" pitchFamily="34" charset="0"/>
              <a:buChar char="•"/>
            </a:pPr>
            <a:r>
              <a:rPr lang="en-US" altLang="en-US" sz="1200" b="0" dirty="0">
                <a:solidFill>
                  <a:srgbClr val="002060"/>
                </a:solidFill>
                <a:latin typeface="+mn-lt"/>
              </a:rPr>
              <a:t>Mottles/Redox features can also tell you about the drainage of a soil…</a:t>
            </a:r>
          </a:p>
          <a:p>
            <a:pPr marL="342900" indent="-342900" eaLnBrk="1" hangingPunct="1">
              <a:lnSpc>
                <a:spcPct val="80000"/>
              </a:lnSpc>
              <a:buFont typeface="Arial" panose="020B0604020202020204" pitchFamily="34" charset="0"/>
              <a:buChar char="•"/>
            </a:pPr>
            <a:r>
              <a:rPr lang="en-US" altLang="en-US" sz="1200" b="0" dirty="0">
                <a:solidFill>
                  <a:srgbClr val="002060"/>
                </a:solidFill>
                <a:latin typeface="+mn-lt"/>
              </a:rPr>
              <a:t>Red, yellow, brown is well drained</a:t>
            </a:r>
          </a:p>
          <a:p>
            <a:pPr marL="800100" lvl="1" indent="-342900" eaLnBrk="1" hangingPunct="1">
              <a:lnSpc>
                <a:spcPct val="80000"/>
              </a:lnSpc>
              <a:buFont typeface="Arial" panose="020B0604020202020204" pitchFamily="34" charset="0"/>
              <a:buChar char="•"/>
            </a:pPr>
            <a:r>
              <a:rPr lang="en-US" altLang="en-US" sz="1200" b="0" dirty="0">
                <a:solidFill>
                  <a:srgbClr val="002060"/>
                </a:solidFill>
                <a:latin typeface="+mn-lt"/>
              </a:rPr>
              <a:t>Generally due to iron compounds. Reds are highly oxidized.  Compare to rust on iron=metal gets wet, as it dries (oxidizes) it turns a reddish-yellow color</a:t>
            </a:r>
          </a:p>
          <a:p>
            <a:pPr marL="342900" indent="-342900" eaLnBrk="1" hangingPunct="1">
              <a:lnSpc>
                <a:spcPct val="80000"/>
              </a:lnSpc>
              <a:buFont typeface="Arial" panose="020B0604020202020204" pitchFamily="34" charset="0"/>
              <a:buChar char="•"/>
            </a:pPr>
            <a:r>
              <a:rPr lang="en-US" altLang="en-US" sz="1200" b="0" dirty="0">
                <a:solidFill>
                  <a:srgbClr val="002060"/>
                </a:solidFill>
                <a:latin typeface="+mn-lt"/>
              </a:rPr>
              <a:t>Gray could mean excessive wetness</a:t>
            </a:r>
          </a:p>
          <a:p>
            <a:pPr marL="800100" lvl="1" indent="-342900" eaLnBrk="1" hangingPunct="1">
              <a:lnSpc>
                <a:spcPct val="80000"/>
              </a:lnSpc>
              <a:buFont typeface="Arial" panose="020B0604020202020204" pitchFamily="34" charset="0"/>
              <a:buChar char="•"/>
            </a:pPr>
            <a:r>
              <a:rPr lang="en-US" altLang="en-US" sz="1200" b="0" dirty="0">
                <a:solidFill>
                  <a:srgbClr val="002060"/>
                </a:solidFill>
                <a:latin typeface="+mn-lt"/>
              </a:rPr>
              <a:t>Iron is either removed or reduced due to the removal of oxygen</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25</a:t>
            </a:fld>
            <a:endParaRPr lang="en-US" dirty="0"/>
          </a:p>
        </p:txBody>
      </p:sp>
    </p:spTree>
    <p:extLst>
      <p:ext uri="{BB962C8B-B14F-4D97-AF65-F5344CB8AC3E}">
        <p14:creationId xmlns:p14="http://schemas.microsoft.com/office/powerpoint/2010/main" val="265870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CFA31A-C61D-4198-81A5-6BE6DCDCAB94}" type="slidenum">
              <a:rPr kumimoji="0" 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0959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what is soil? Soil is a combination of air, water, organic, and mineral material. It is the product of the effects of Climate and Organisms acting on Parent Material as conditioned by Relief over Time. So, soil is not dirt, rather it is material that is not on the ground and cannot support plant roots.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2</a:t>
            </a:fld>
            <a:endParaRPr lang="en-US"/>
          </a:p>
        </p:txBody>
      </p:sp>
    </p:spTree>
    <p:extLst>
      <p:ext uri="{BB962C8B-B14F-4D97-AF65-F5344CB8AC3E}">
        <p14:creationId xmlns:p14="http://schemas.microsoft.com/office/powerpoint/2010/main" val="541466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5B0302D-D86F-B786-772B-F8E507220A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6D1AE6-D9E8-4568-B8CC-8B6269257B34}" type="slidenum">
              <a:rPr lang="en-US" altLang="en-US" smtClean="0"/>
              <a:pPr>
                <a:spcBef>
                  <a:spcPct val="0"/>
                </a:spcBef>
              </a:pPr>
              <a:t>28</a:t>
            </a:fld>
            <a:endParaRPr lang="en-US" altLang="en-US"/>
          </a:p>
        </p:txBody>
      </p:sp>
      <p:sp>
        <p:nvSpPr>
          <p:cNvPr id="39939" name="Rectangle 2">
            <a:extLst>
              <a:ext uri="{FF2B5EF4-FFF2-40B4-BE49-F238E27FC236}">
                <a16:creationId xmlns:a16="http://schemas.microsoft.com/office/drawing/2014/main" id="{EF4F9464-DAAB-5325-D420-4F67D40E9588}"/>
              </a:ext>
            </a:extLst>
          </p:cNvPr>
          <p:cNvSpPr>
            <a:spLocks noGrp="1" noRot="1" noChangeAspect="1" noChangeArrowheads="1" noTextEdit="1"/>
          </p:cNvSpPr>
          <p:nvPr>
            <p:ph type="sldImg"/>
          </p:nvPr>
        </p:nvSpPr>
        <p:spPr>
          <a:xfrm>
            <a:off x="406400" y="696913"/>
            <a:ext cx="6197600" cy="3486150"/>
          </a:xfrm>
          <a:ln/>
        </p:spPr>
      </p:sp>
      <p:sp>
        <p:nvSpPr>
          <p:cNvPr id="39940" name="Rectangle 3">
            <a:extLst>
              <a:ext uri="{FF2B5EF4-FFF2-40B4-BE49-F238E27FC236}">
                <a16:creationId xmlns:a16="http://schemas.microsoft.com/office/drawing/2014/main" id="{333A2AEE-D931-528E-D3C3-F975F3CC5F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Soil structure affects water and gas movement, plant rooting, and soil organism habitat. Structure should be observed in the surface, and if possible, the B horizon. Granular structure is typically associated with soils rich in organic matter and good aggregation. Sandy soils are less likely to exhibit granular structure. Platy structure is typically associated with a compacted layer.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Some soils lack structure and are referred to as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structureless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structureless layers or horizons, no units are observable in place or after the soil has been gently disturbed. When structureless soils are ruptured, coherent soil fragments or single grains, or both, result. Structureless soil material may be either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single grain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massive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4932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EEC1F40-8A90-B1D0-74B3-C56EBF9CE0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D19E82-C200-4425-914A-6E54E51BA818}" type="slidenum">
              <a:rPr lang="en-US" altLang="en-US" smtClean="0"/>
              <a:pPr>
                <a:spcBef>
                  <a:spcPct val="0"/>
                </a:spcBef>
              </a:pPr>
              <a:t>29</a:t>
            </a:fld>
            <a:endParaRPr lang="en-US" altLang="en-US"/>
          </a:p>
        </p:txBody>
      </p:sp>
      <p:sp>
        <p:nvSpPr>
          <p:cNvPr id="41987" name="Rectangle 2">
            <a:extLst>
              <a:ext uri="{FF2B5EF4-FFF2-40B4-BE49-F238E27FC236}">
                <a16:creationId xmlns:a16="http://schemas.microsoft.com/office/drawing/2014/main" id="{7AE7A742-D2FA-11E5-E87A-72240BE311DA}"/>
              </a:ext>
            </a:extLst>
          </p:cNvPr>
          <p:cNvSpPr>
            <a:spLocks noGrp="1" noRot="1" noChangeAspect="1" noChangeArrowheads="1" noTextEdit="1"/>
          </p:cNvSpPr>
          <p:nvPr>
            <p:ph type="sldImg"/>
          </p:nvPr>
        </p:nvSpPr>
        <p:spPr>
          <a:xfrm>
            <a:off x="406400" y="696913"/>
            <a:ext cx="6197600" cy="3486150"/>
          </a:xfrm>
          <a:ln/>
        </p:spPr>
      </p:sp>
      <p:sp>
        <p:nvSpPr>
          <p:cNvPr id="41988" name="Rectangle 3">
            <a:extLst>
              <a:ext uri="{FF2B5EF4-FFF2-40B4-BE49-F238E27FC236}">
                <a16:creationId xmlns:a16="http://schemas.microsoft.com/office/drawing/2014/main" id="{5D298413-ADA9-42A5-58E9-4ED748472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is another slide with real-life examples of the different types of soil structure.</a:t>
            </a:r>
          </a:p>
          <a:p>
            <a:pPr algn="just"/>
            <a:endParaRPr lang="en-US" altLang="en-US" dirty="0">
              <a:latin typeface="Arial" panose="020B0604020202020204" pitchFamily="34" charset="0"/>
            </a:endParaRPr>
          </a:p>
        </p:txBody>
      </p:sp>
    </p:spTree>
    <p:extLst>
      <p:ext uri="{BB962C8B-B14F-4D97-AF65-F5344CB8AC3E}">
        <p14:creationId xmlns:p14="http://schemas.microsoft.com/office/powerpoint/2010/main" val="1510781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0C7D856-2711-2010-D941-94DCD9E8EA8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0805EA-AA16-43BF-9173-7D56E8B1D345}" type="slidenum">
              <a:rPr lang="en-US" altLang="en-US"/>
              <a:pPr/>
              <a:t>30</a:t>
            </a:fld>
            <a:endParaRPr lang="en-US" altLang="en-US"/>
          </a:p>
        </p:txBody>
      </p:sp>
      <p:sp>
        <p:nvSpPr>
          <p:cNvPr id="51203" name="Rectangle 2">
            <a:extLst>
              <a:ext uri="{FF2B5EF4-FFF2-40B4-BE49-F238E27FC236}">
                <a16:creationId xmlns:a16="http://schemas.microsoft.com/office/drawing/2014/main" id="{520631D4-2A41-3AF3-2C54-301C3F7DDCCF}"/>
              </a:ext>
            </a:extLst>
          </p:cNvPr>
          <p:cNvSpPr>
            <a:spLocks noGrp="1" noRot="1" noChangeAspect="1" noChangeArrowheads="1" noTextEdit="1"/>
          </p:cNvSpPr>
          <p:nvPr>
            <p:ph type="sldImg"/>
          </p:nvPr>
        </p:nvSpPr>
        <p:spPr>
          <a:xfrm>
            <a:off x="393700" y="692150"/>
            <a:ext cx="6070600" cy="3416300"/>
          </a:xfrm>
          <a:ln/>
        </p:spPr>
      </p:sp>
      <p:sp>
        <p:nvSpPr>
          <p:cNvPr id="51204" name="Rectangle 3">
            <a:extLst>
              <a:ext uri="{FF2B5EF4-FFF2-40B4-BE49-F238E27FC236}">
                <a16:creationId xmlns:a16="http://schemas.microsoft.com/office/drawing/2014/main" id="{E431781F-773D-D5BF-FECE-3CA15C79F172}"/>
              </a:ext>
            </a:extLst>
          </p:cNvPr>
          <p:cNvSpPr>
            <a:spLocks noGrp="1" noChangeArrowheads="1"/>
          </p:cNvSpPr>
          <p:nvPr>
            <p:ph type="body" idx="1"/>
          </p:nvPr>
        </p:nvSpPr>
        <p:spPr>
          <a:xfrm>
            <a:off x="914400" y="4343400"/>
            <a:ext cx="5029200" cy="4114800"/>
          </a:xfrm>
          <a:noFill/>
        </p:spPr>
        <p:txBody>
          <a:bodyPr/>
          <a:lstStyle/>
          <a:p>
            <a:pPr eaLnBrk="1" hangingPunct="1"/>
            <a:r>
              <a:rPr lang="en-US" altLang="en-US"/>
              <a:t>The top section of a soil profile showing a zone with no structure (caused by tillage) and a well aggregated zone (blocky structure).  Note root development in each zone.  There is good root development in the good structure zone.</a:t>
            </a:r>
          </a:p>
        </p:txBody>
      </p:sp>
    </p:spTree>
    <p:extLst>
      <p:ext uri="{BB962C8B-B14F-4D97-AF65-F5344CB8AC3E}">
        <p14:creationId xmlns:p14="http://schemas.microsoft.com/office/powerpoint/2010/main" val="34865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907317-503A-E7FF-27E9-3249DC10E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3C26D7-E2AF-4E7C-B4AE-DCBD8C6A29F6}" type="slidenum">
              <a:rPr lang="en-US" altLang="en-US" smtClean="0"/>
              <a:pPr>
                <a:spcBef>
                  <a:spcPct val="0"/>
                </a:spcBef>
              </a:pPr>
              <a:t>31</a:t>
            </a:fld>
            <a:endParaRPr lang="en-US" altLang="en-US"/>
          </a:p>
        </p:txBody>
      </p:sp>
      <p:sp>
        <p:nvSpPr>
          <p:cNvPr id="44035" name="Rectangle 2">
            <a:extLst>
              <a:ext uri="{FF2B5EF4-FFF2-40B4-BE49-F238E27FC236}">
                <a16:creationId xmlns:a16="http://schemas.microsoft.com/office/drawing/2014/main" id="{03376670-A7BA-9FEA-DCB5-A388627E71DF}"/>
              </a:ext>
            </a:extLst>
          </p:cNvPr>
          <p:cNvSpPr>
            <a:spLocks noGrp="1" noRot="1" noChangeAspect="1" noChangeArrowheads="1" noTextEdit="1"/>
          </p:cNvSpPr>
          <p:nvPr>
            <p:ph type="sldImg"/>
          </p:nvPr>
        </p:nvSpPr>
        <p:spPr>
          <a:xfrm>
            <a:off x="406400" y="696913"/>
            <a:ext cx="6197600" cy="3486150"/>
          </a:xfrm>
          <a:ln/>
        </p:spPr>
      </p:sp>
      <p:sp>
        <p:nvSpPr>
          <p:cNvPr id="44036" name="Rectangle 3">
            <a:extLst>
              <a:ext uri="{FF2B5EF4-FFF2-40B4-BE49-F238E27FC236}">
                <a16:creationId xmlns:a16="http://schemas.microsoft.com/office/drawing/2014/main" id="{2CB91E86-90C4-FBB0-CACC-658FAECE1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Moving along, the pH of the soil can influence its plant life and soil organisms. The ideal pH range of a soil is between 6 and 7.5. This range also ensures that most macro and micro plant nutrients are available to plants as the availability of these nutrients are strongly pH dependent.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011540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be able to grow, develop, and produce at their best, plants must have specific elements or compounds called “plant essential nutrients”. Plants take in almost all of the essential nutrients through their roots. Each essential nutrient affects specific functions of plant growth and development. Plant growth is limited by the nutrient that is in the shortest supply.</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Primary nutrients,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known as macronutrients, are those usually required in the largest amounts. They are carbon, hydrogen, nitrogen, oxygen, phosphorus, and potassium.</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Secondary nutrients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those usually needed in moderate amounts compared to the primary essential nutrients. The secondary nutrients are calcium, magnesium, and sulfur.</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Micro-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trace nutrients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required in tiny amounts compared to primary or secondary nutrients. Micronutrients are boron, chlorine, copper, iron, manganese, molybdenum, and zinc. A very few plants need five other nutrients: cobalt, nickel, silicon, sodium, and vanadium.</a:t>
            </a:r>
          </a:p>
          <a:p>
            <a:pPr marL="342900" marR="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be used by a plant, an essential nutrient must be broken down into its basic form. The nutrient must be in the form of either a positively charged ion (cation) or a negatively charged ion (anion). A plant cannot use organic compounds, such as those in manure or dead leaves, until they are broken down into their elemental or ionic forms.</a:t>
            </a:r>
          </a:p>
          <a:p>
            <a:pPr marL="342900" marR="0" lvl="0" indent="-342900">
              <a:lnSpc>
                <a:spcPct val="107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plants cannot use an element that is not in the proper form (a specific ion) even if it is present in high concentrations in the soil. For example, the presence of iron (Fe) in the soil will not guarantee that enough of the proper iron ions, Fe2+ or Fe3+, will be available to the plant.</a:t>
            </a:r>
          </a:p>
          <a:p>
            <a:pPr marL="0" indent="0" algn="just">
              <a:buFont typeface="Arial" panose="020B0604020202020204" pitchFamily="34" charset="0"/>
              <a:buNone/>
            </a:pPr>
            <a:endParaRPr lang="en-US" sz="1200" b="0" i="0" u="none" strike="noStrike" baseline="0" dirty="0">
              <a:solidFill>
                <a:srgbClr val="221E1F"/>
              </a:solidFill>
              <a:latin typeface="Warnock Pro"/>
            </a:endParaRPr>
          </a:p>
        </p:txBody>
      </p:sp>
      <p:sp>
        <p:nvSpPr>
          <p:cNvPr id="4" name="Slide Number Placeholder 3"/>
          <p:cNvSpPr>
            <a:spLocks noGrp="1"/>
          </p:cNvSpPr>
          <p:nvPr>
            <p:ph type="sldNum" sz="quarter" idx="5"/>
          </p:nvPr>
        </p:nvSpPr>
        <p:spPr/>
        <p:txBody>
          <a:bodyPr/>
          <a:lstStyle/>
          <a:p>
            <a:fld id="{57DC1755-625D-A742-ACDB-726AD4CDF29D}" type="slidenum">
              <a:rPr lang="en-US" smtClean="0"/>
              <a:t>32</a:t>
            </a:fld>
            <a:endParaRPr lang="en-US" dirty="0"/>
          </a:p>
        </p:txBody>
      </p:sp>
    </p:spTree>
    <p:extLst>
      <p:ext uri="{BB962C8B-B14F-4D97-AF65-F5344CB8AC3E}">
        <p14:creationId xmlns:p14="http://schemas.microsoft.com/office/powerpoint/2010/main" val="499959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goes in to depth on the functions of each nutrient in plants.</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33</a:t>
            </a:fld>
            <a:endParaRPr lang="en-US" dirty="0"/>
          </a:p>
        </p:txBody>
      </p:sp>
    </p:spTree>
    <p:extLst>
      <p:ext uri="{BB962C8B-B14F-4D97-AF65-F5344CB8AC3E}">
        <p14:creationId xmlns:p14="http://schemas.microsoft.com/office/powerpoint/2010/main" val="921218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is just some general guidance on taking a soil sample for nutrient analysis. This guidance may be altered based on land use, crop type, and/or purpose.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34</a:t>
            </a:fld>
            <a:endParaRPr lang="en-US" dirty="0"/>
          </a:p>
        </p:txBody>
      </p:sp>
    </p:spTree>
    <p:extLst>
      <p:ext uri="{BB962C8B-B14F-4D97-AF65-F5344CB8AC3E}">
        <p14:creationId xmlns:p14="http://schemas.microsoft.com/office/powerpoint/2010/main" val="230193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uli"/>
              </a:rPr>
              <a:t>Here is a list of common laboratory analysis for various nutrient content in the soil.</a:t>
            </a:r>
          </a:p>
        </p:txBody>
      </p:sp>
      <p:sp>
        <p:nvSpPr>
          <p:cNvPr id="4" name="Slide Number Placeholder 3"/>
          <p:cNvSpPr>
            <a:spLocks noGrp="1"/>
          </p:cNvSpPr>
          <p:nvPr>
            <p:ph type="sldNum" sz="quarter" idx="5"/>
          </p:nvPr>
        </p:nvSpPr>
        <p:spPr/>
        <p:txBody>
          <a:bodyPr/>
          <a:lstStyle/>
          <a:p>
            <a:fld id="{57DC1755-625D-A742-ACDB-726AD4CDF29D}" type="slidenum">
              <a:rPr lang="en-US" smtClean="0"/>
              <a:t>35</a:t>
            </a:fld>
            <a:endParaRPr lang="en-US" dirty="0"/>
          </a:p>
        </p:txBody>
      </p:sp>
    </p:spTree>
    <p:extLst>
      <p:ext uri="{BB962C8B-B14F-4D97-AF65-F5344CB8AC3E}">
        <p14:creationId xmlns:p14="http://schemas.microsoft.com/office/powerpoint/2010/main" val="458148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53124AF-ED74-A0A1-EDEE-C46B894191A0}"/>
              </a:ext>
            </a:extLst>
          </p:cNvPr>
          <p:cNvSpPr>
            <a:spLocks noGrp="1" noRot="1" noChangeAspect="1" noChangeArrowheads="1" noTextEdit="1"/>
          </p:cNvSpPr>
          <p:nvPr>
            <p:ph type="sldImg"/>
          </p:nvPr>
        </p:nvSpPr>
        <p:spPr>
          <a:xfrm>
            <a:off x="406400" y="696913"/>
            <a:ext cx="6197600" cy="3486150"/>
          </a:xfrm>
          <a:ln/>
        </p:spPr>
      </p:sp>
      <p:sp>
        <p:nvSpPr>
          <p:cNvPr id="50179" name="Notes Placeholder 2">
            <a:extLst>
              <a:ext uri="{FF2B5EF4-FFF2-40B4-BE49-F238E27FC236}">
                <a16:creationId xmlns:a16="http://schemas.microsoft.com/office/drawing/2014/main" id="{ADE8192B-4889-8D39-78EC-E13CA04A15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Finally, lets talk a little about published Soil Survey’s within USDA-NRCS. The published soil survey’s like the one pictured on this slide are out of date. The soil map unit’s and map are not current as any updates are reflected online in Web Soil Survey. However, there is still much of the information in these surveys that is relevant and informative.</a:t>
            </a:r>
          </a:p>
          <a:p>
            <a:endParaRPr lang="en-US" altLang="en-US" dirty="0">
              <a:latin typeface="Arial" panose="020B0604020202020204" pitchFamily="34" charset="0"/>
            </a:endParaRPr>
          </a:p>
        </p:txBody>
      </p:sp>
      <p:sp>
        <p:nvSpPr>
          <p:cNvPr id="50180" name="Slide Number Placeholder 3">
            <a:extLst>
              <a:ext uri="{FF2B5EF4-FFF2-40B4-BE49-F238E27FC236}">
                <a16:creationId xmlns:a16="http://schemas.microsoft.com/office/drawing/2014/main" id="{72E62DBA-EAA6-0536-0907-6F13E7B8A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D5D811-D291-4DCC-8668-B91B7ADB7D66}" type="slidenum">
              <a:rPr lang="en-US" altLang="en-US" smtClean="0"/>
              <a:pPr/>
              <a:t>36</a:t>
            </a:fld>
            <a:endParaRPr lang="en-US" altLang="en-US"/>
          </a:p>
        </p:txBody>
      </p:sp>
    </p:spTree>
    <p:extLst>
      <p:ext uri="{BB962C8B-B14F-4D97-AF65-F5344CB8AC3E}">
        <p14:creationId xmlns:p14="http://schemas.microsoft.com/office/powerpoint/2010/main" val="3032711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F7F51E5-DFAB-81BC-31C6-0562E28CF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A82E44-4F89-4D50-B42B-19BDD9B2594E}" type="slidenum">
              <a:rPr lang="en-US" altLang="en-US"/>
              <a:pPr>
                <a:spcBef>
                  <a:spcPct val="0"/>
                </a:spcBef>
              </a:pPr>
              <a:t>37</a:t>
            </a:fld>
            <a:endParaRPr lang="en-US" altLang="en-US"/>
          </a:p>
        </p:txBody>
      </p:sp>
      <p:sp>
        <p:nvSpPr>
          <p:cNvPr id="81923" name="Rectangle 2">
            <a:extLst>
              <a:ext uri="{FF2B5EF4-FFF2-40B4-BE49-F238E27FC236}">
                <a16:creationId xmlns:a16="http://schemas.microsoft.com/office/drawing/2014/main" id="{85ED927B-569F-DE0E-9E1D-77D10D850C88}"/>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C7E990F2-9B38-F6DC-FA50-B2FE045CFC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this slide is a general breakdown of the major parts of a soil survey publication.</a:t>
            </a:r>
          </a:p>
          <a:p>
            <a:pPr eaLnBrk="1" hangingPunct="1"/>
            <a:endParaRPr lang="en-US" altLang="en-US" sz="1800" dirty="0">
              <a:latin typeface="Arial" panose="020B0604020202020204" pitchFamily="34" charset="0"/>
            </a:endParaRPr>
          </a:p>
        </p:txBody>
      </p:sp>
    </p:spTree>
    <p:extLst>
      <p:ext uri="{BB962C8B-B14F-4D97-AF65-F5344CB8AC3E}">
        <p14:creationId xmlns:p14="http://schemas.microsoft.com/office/powerpoint/2010/main" val="71370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mentioned on the previous slide, soil is made of air, water, mineral, and organic material. It contains about 50% solid and 50% pore space.</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3</a:t>
            </a:fld>
            <a:endParaRPr lang="en-US"/>
          </a:p>
        </p:txBody>
      </p:sp>
    </p:spTree>
    <p:extLst>
      <p:ext uri="{BB962C8B-B14F-4D97-AF65-F5344CB8AC3E}">
        <p14:creationId xmlns:p14="http://schemas.microsoft.com/office/powerpoint/2010/main" val="388441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E35D4B19-C435-F8E6-DAFA-ADBD8A0573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F629C3-DB97-4F1B-897E-D0BB04B7C7DE}" type="slidenum">
              <a:rPr lang="en-US" altLang="en-US"/>
              <a:pPr>
                <a:spcBef>
                  <a:spcPct val="0"/>
                </a:spcBef>
              </a:pPr>
              <a:t>38</a:t>
            </a:fld>
            <a:endParaRPr lang="en-US" altLang="en-US"/>
          </a:p>
        </p:txBody>
      </p:sp>
      <p:sp>
        <p:nvSpPr>
          <p:cNvPr id="83971" name="Rectangle 2">
            <a:extLst>
              <a:ext uri="{FF2B5EF4-FFF2-40B4-BE49-F238E27FC236}">
                <a16:creationId xmlns:a16="http://schemas.microsoft.com/office/drawing/2014/main" id="{3CFCCB35-9599-2AA1-F10C-AC00CBA8D24D}"/>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7635A93A-E1A4-EEFC-AB20-6CA289663D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Locate your area of interest on the map index and </a:t>
            </a:r>
            <a:r>
              <a:rPr lang="en-US" altLang="en-US" sz="1000" dirty="0">
                <a:latin typeface="Arial" panose="020B0604020202020204" pitchFamily="34" charset="0"/>
              </a:rPr>
              <a:t>identify all of the soil map unit symbols at your area of interest, and find the soil map unit on the soil legend</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25621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E416675E-D9C3-5AF0-D5E8-0D6CF9F28D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5D404F-AFBD-4628-90D6-14C8B9AB3FE6}" type="slidenum">
              <a:rPr lang="en-US" altLang="en-US"/>
              <a:pPr>
                <a:spcBef>
                  <a:spcPct val="0"/>
                </a:spcBef>
              </a:pPr>
              <a:t>39</a:t>
            </a:fld>
            <a:endParaRPr lang="en-US" altLang="en-US"/>
          </a:p>
        </p:txBody>
      </p:sp>
      <p:sp>
        <p:nvSpPr>
          <p:cNvPr id="86019" name="Rectangle 2">
            <a:extLst>
              <a:ext uri="{FF2B5EF4-FFF2-40B4-BE49-F238E27FC236}">
                <a16:creationId xmlns:a16="http://schemas.microsoft.com/office/drawing/2014/main" id="{ABB5ACF0-6DE5-92A4-57C2-AA86316BCE9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C67E651F-FE98-EF12-5F3F-F165946DB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Soil Map Unit Descriptions will look the same on Web Soil Survey.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94656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8E782C1-A466-7A78-E4D1-65E79C150C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F76107-44EB-4E61-B0FC-0751DBA1F75F}" type="slidenum">
              <a:rPr lang="en-US" altLang="en-US"/>
              <a:pPr>
                <a:spcBef>
                  <a:spcPct val="0"/>
                </a:spcBef>
              </a:pPr>
              <a:t>40</a:t>
            </a:fld>
            <a:endParaRPr lang="en-US" altLang="en-US"/>
          </a:p>
        </p:txBody>
      </p:sp>
      <p:sp>
        <p:nvSpPr>
          <p:cNvPr id="100355" name="Rectangle 2">
            <a:extLst>
              <a:ext uri="{FF2B5EF4-FFF2-40B4-BE49-F238E27FC236}">
                <a16:creationId xmlns:a16="http://schemas.microsoft.com/office/drawing/2014/main" id="{6F190B17-431A-2DD3-B26C-A29333D8B133}"/>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4217506A-AE59-749C-0CD1-EA8D6FA862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Table of Contents has a Summary of Tables</a:t>
            </a:r>
          </a:p>
          <a:p>
            <a:pPr eaLnBrk="1" hangingPunct="1"/>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The Tables contain detailed information on soil properties and their suitability and limitations as well as management and production</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6764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CFA31A-C61D-4198-81A5-6BE6DCDCAB94}" type="slidenum">
              <a:rPr lang="en-US" smtClean="0"/>
              <a:pPr>
                <a:defRPr/>
              </a:pPr>
              <a:t>41</a:t>
            </a:fld>
            <a:endParaRPr lang="en-US"/>
          </a:p>
        </p:txBody>
      </p:sp>
    </p:spTree>
    <p:extLst>
      <p:ext uri="{BB962C8B-B14F-4D97-AF65-F5344CB8AC3E}">
        <p14:creationId xmlns:p14="http://schemas.microsoft.com/office/powerpoint/2010/main" val="2758626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2FFE28E-E55D-4B80-68D1-229A40268E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47787-E449-4928-BD9E-00D619745D87}" type="slidenum">
              <a:rPr lang="en-US" altLang="en-US"/>
              <a:pPr>
                <a:spcBef>
                  <a:spcPct val="0"/>
                </a:spcBef>
              </a:pPr>
              <a:t>42</a:t>
            </a:fld>
            <a:endParaRPr lang="en-US" altLang="en-US"/>
          </a:p>
        </p:txBody>
      </p:sp>
      <p:sp>
        <p:nvSpPr>
          <p:cNvPr id="88067" name="Rectangle 2">
            <a:extLst>
              <a:ext uri="{FF2B5EF4-FFF2-40B4-BE49-F238E27FC236}">
                <a16:creationId xmlns:a16="http://schemas.microsoft.com/office/drawing/2014/main" id="{F5D2432F-7000-02B3-56F4-B0F42E7B352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28B92384-322F-FEAF-15C7-A57612257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Soil map units consist of one or more components. Components are primarily soil series such as the Houston Black Series. But for now, think of a Soil Map Unit as this horse.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4858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5B43189-C784-88A6-FD49-0C72DD0FA2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9CB99B-2D35-4DD8-A896-3F6E71AA17FF}" type="slidenum">
              <a:rPr lang="en-US" altLang="en-US"/>
              <a:pPr>
                <a:spcBef>
                  <a:spcPct val="0"/>
                </a:spcBef>
              </a:pPr>
              <a:t>43</a:t>
            </a:fld>
            <a:endParaRPr lang="en-US" altLang="en-US"/>
          </a:p>
        </p:txBody>
      </p:sp>
      <p:sp>
        <p:nvSpPr>
          <p:cNvPr id="90115" name="Rectangle 2">
            <a:extLst>
              <a:ext uri="{FF2B5EF4-FFF2-40B4-BE49-F238E27FC236}">
                <a16:creationId xmlns:a16="http://schemas.microsoft.com/office/drawing/2014/main" id="{042488EC-A66A-0A59-F8E2-3AAE1E05CBCB}"/>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1AE64EBB-4E65-3D54-7960-977AB2A6AB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Soil Map Units, you can also have what are called “inclusions”. Inclusions are areas of a different soil that are too small to delineate on a soil map such as small mounds or low areas. Think of it as the horse with no more than 15% of white on its body.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53492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19108FDE-415B-0EC0-B297-21603657A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1ED030-80B1-4931-BB49-CB6541D72E69}" type="slidenum">
              <a:rPr lang="en-US" altLang="en-US"/>
              <a:pPr>
                <a:spcBef>
                  <a:spcPct val="0"/>
                </a:spcBef>
              </a:pPr>
              <a:t>44</a:t>
            </a:fld>
            <a:endParaRPr lang="en-US" altLang="en-US"/>
          </a:p>
        </p:txBody>
      </p:sp>
      <p:sp>
        <p:nvSpPr>
          <p:cNvPr id="92163" name="Rectangle 2">
            <a:extLst>
              <a:ext uri="{FF2B5EF4-FFF2-40B4-BE49-F238E27FC236}">
                <a16:creationId xmlns:a16="http://schemas.microsoft.com/office/drawing/2014/main" id="{40FD7D49-F187-F4CE-B1EB-E023E84E75BD}"/>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7D19598F-257D-50CE-B60E-744224542A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dark spots in these areas are inclusions.  They are slightly lower than the surrounding landscape.</a:t>
            </a:r>
          </a:p>
        </p:txBody>
      </p:sp>
    </p:spTree>
    <p:extLst>
      <p:ext uri="{BB962C8B-B14F-4D97-AF65-F5344CB8AC3E}">
        <p14:creationId xmlns:p14="http://schemas.microsoft.com/office/powerpoint/2010/main" val="9191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ED108B4-10E9-D244-BBB7-5CCECA3E64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AC139E-BC08-4166-8296-505B0FC691A2}" type="slidenum">
              <a:rPr lang="en-US" altLang="en-US" smtClean="0"/>
              <a:pPr>
                <a:spcBef>
                  <a:spcPct val="0"/>
                </a:spcBef>
              </a:pPr>
              <a:t>45</a:t>
            </a:fld>
            <a:endParaRPr lang="en-US" altLang="en-US"/>
          </a:p>
        </p:txBody>
      </p:sp>
      <p:sp>
        <p:nvSpPr>
          <p:cNvPr id="67587" name="Rectangle 2">
            <a:extLst>
              <a:ext uri="{FF2B5EF4-FFF2-40B4-BE49-F238E27FC236}">
                <a16:creationId xmlns:a16="http://schemas.microsoft.com/office/drawing/2014/main" id="{8406D6A8-548B-3675-8296-426F0F66F5E9}"/>
              </a:ext>
            </a:extLst>
          </p:cNvPr>
          <p:cNvSpPr>
            <a:spLocks noGrp="1" noRot="1" noChangeAspect="1" noChangeArrowheads="1" noTextEdit="1"/>
          </p:cNvSpPr>
          <p:nvPr>
            <p:ph type="sldImg"/>
          </p:nvPr>
        </p:nvSpPr>
        <p:spPr>
          <a:xfrm>
            <a:off x="406400" y="696913"/>
            <a:ext cx="6197600" cy="3486150"/>
          </a:xfrm>
          <a:ln/>
        </p:spPr>
      </p:sp>
      <p:sp>
        <p:nvSpPr>
          <p:cNvPr id="67588" name="Rectangle 3">
            <a:extLst>
              <a:ext uri="{FF2B5EF4-FFF2-40B4-BE49-F238E27FC236}">
                <a16:creationId xmlns:a16="http://schemas.microsoft.com/office/drawing/2014/main" id="{25F0C7C6-25E5-CB2C-D2F4-51781DF674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Compare a soil mapping ASSOCIATION to this </a:t>
            </a:r>
            <a:r>
              <a:rPr lang="en-US" altLang="en-US" dirty="0" err="1">
                <a:latin typeface="Arial" panose="020B0604020202020204" pitchFamily="34" charset="0"/>
              </a:rPr>
              <a:t>Apaloosa</a:t>
            </a:r>
            <a:r>
              <a:rPr lang="en-US" altLang="en-US" dirty="0">
                <a:latin typeface="Arial" panose="020B0604020202020204" pitchFamily="34" charset="0"/>
              </a:rPr>
              <a:t> horse</a:t>
            </a:r>
          </a:p>
          <a:p>
            <a:pPr eaLnBrk="1" hangingPunct="1"/>
            <a:r>
              <a:rPr lang="en-US" altLang="en-US" dirty="0">
                <a:latin typeface="Arial" panose="020B0604020202020204" pitchFamily="34" charset="0"/>
              </a:rPr>
              <a:t>The white area is large enough that it </a:t>
            </a:r>
            <a:r>
              <a:rPr lang="en-US" altLang="en-US" b="1" i="1" u="sng" dirty="0">
                <a:latin typeface="Arial" panose="020B0604020202020204" pitchFamily="34" charset="0"/>
              </a:rPr>
              <a:t>could be</a:t>
            </a:r>
            <a:r>
              <a:rPr lang="en-US" altLang="en-US" dirty="0">
                <a:latin typeface="Arial" panose="020B0604020202020204" pitchFamily="34" charset="0"/>
              </a:rPr>
              <a:t> delineated separately from the red.</a:t>
            </a:r>
          </a:p>
          <a:p>
            <a:pPr eaLnBrk="1" hangingPunct="1">
              <a:spcBef>
                <a:spcPct val="0"/>
              </a:spcBef>
            </a:pPr>
            <a:r>
              <a:rPr lang="en-US" altLang="en-US" dirty="0">
                <a:latin typeface="Arial" panose="020B0604020202020204" pitchFamily="34" charset="0"/>
              </a:rPr>
              <a:t>The Map unit symbol is in ALL CAPITAL LETTERS</a:t>
            </a:r>
          </a:p>
          <a:p>
            <a:pPr eaLnBrk="1" hangingPunct="1">
              <a:spcBef>
                <a:spcPct val="0"/>
              </a:spcBef>
            </a:pPr>
            <a:r>
              <a:rPr lang="en-US" altLang="en-US" dirty="0">
                <a:latin typeface="Arial" panose="020B0604020202020204" pitchFamily="34" charset="0"/>
              </a:rPr>
              <a:t>Associations are two or more kinds of soil occurring in a discernable pattern that they </a:t>
            </a:r>
            <a:r>
              <a:rPr lang="en-US" altLang="en-US" b="1" i="1" u="sng" dirty="0">
                <a:latin typeface="Arial" panose="020B0604020202020204" pitchFamily="34" charset="0"/>
              </a:rPr>
              <a:t>could be</a:t>
            </a:r>
            <a:r>
              <a:rPr lang="en-US" altLang="en-US" dirty="0">
                <a:latin typeface="Arial" panose="020B0604020202020204" pitchFamily="34" charset="0"/>
              </a:rPr>
              <a:t> shown separately on a soil map; but land use does not necessitate this.</a:t>
            </a:r>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1793241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3175430-A8DE-B554-B704-BE32CBA8B4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1035BA-AC83-4A56-9F05-75BE003D8C38}" type="slidenum">
              <a:rPr lang="en-US" altLang="en-US" smtClean="0"/>
              <a:pPr>
                <a:spcBef>
                  <a:spcPct val="0"/>
                </a:spcBef>
              </a:pPr>
              <a:t>46</a:t>
            </a:fld>
            <a:endParaRPr lang="en-US" altLang="en-US"/>
          </a:p>
        </p:txBody>
      </p:sp>
      <p:sp>
        <p:nvSpPr>
          <p:cNvPr id="59395" name="Rectangle 2">
            <a:extLst>
              <a:ext uri="{FF2B5EF4-FFF2-40B4-BE49-F238E27FC236}">
                <a16:creationId xmlns:a16="http://schemas.microsoft.com/office/drawing/2014/main" id="{1CE6C841-3F18-3977-78EB-A2BDA99A9D0E}"/>
              </a:ext>
            </a:extLst>
          </p:cNvPr>
          <p:cNvSpPr>
            <a:spLocks noGrp="1" noRot="1" noChangeAspect="1" noChangeArrowheads="1" noTextEdit="1"/>
          </p:cNvSpPr>
          <p:nvPr>
            <p:ph type="sldImg"/>
          </p:nvPr>
        </p:nvSpPr>
        <p:spPr>
          <a:xfrm>
            <a:off x="406400" y="696913"/>
            <a:ext cx="6197600" cy="3486150"/>
          </a:xfrm>
          <a:ln/>
        </p:spPr>
      </p:sp>
      <p:sp>
        <p:nvSpPr>
          <p:cNvPr id="59396" name="Rectangle 3">
            <a:extLst>
              <a:ext uri="{FF2B5EF4-FFF2-40B4-BE49-F238E27FC236}">
                <a16:creationId xmlns:a16="http://schemas.microsoft.com/office/drawing/2014/main" id="{C516881F-2F3B-0B16-E9E9-94EC086A0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Now, what is a soil mapping COMPLEX?</a:t>
            </a:r>
          </a:p>
          <a:p>
            <a:pPr eaLnBrk="1" hangingPunct="1"/>
            <a:r>
              <a:rPr lang="en-US" altLang="en-US" dirty="0">
                <a:latin typeface="Arial" panose="020B0604020202020204" pitchFamily="34" charset="0"/>
              </a:rPr>
              <a:t>Compare a soil mapping COMPLEX to this horse--What color is it?</a:t>
            </a:r>
          </a:p>
          <a:p>
            <a:pPr eaLnBrk="1" hangingPunct="1"/>
            <a:r>
              <a:rPr lang="en-US" altLang="en-US" dirty="0">
                <a:latin typeface="Arial" panose="020B0604020202020204" pitchFamily="34" charset="0"/>
              </a:rPr>
              <a:t>Is it white with red spots, or red with white spots?  (If someone gives an answer, ask: What about the other side of the horse?)</a:t>
            </a:r>
          </a:p>
          <a:p>
            <a:pPr eaLnBrk="1" hangingPunct="1">
              <a:spcBef>
                <a:spcPct val="0"/>
              </a:spcBef>
            </a:pPr>
            <a:r>
              <a:rPr lang="en-US" altLang="en-US" dirty="0">
                <a:latin typeface="Arial" panose="020B0604020202020204" pitchFamily="34" charset="0"/>
              </a:rPr>
              <a:t>When you have large areas that are too small to delineate, you likely have a complex.</a:t>
            </a:r>
          </a:p>
          <a:p>
            <a:pPr eaLnBrk="1" hangingPunct="1"/>
            <a:r>
              <a:rPr lang="en-US" altLang="en-US" dirty="0">
                <a:latin typeface="Arial" panose="020B0604020202020204" pitchFamily="34" charset="0"/>
              </a:rPr>
              <a:t>Complexes are two or more kinds of soil occurring in such an intricate pattern that they </a:t>
            </a:r>
            <a:r>
              <a:rPr lang="en-US" altLang="en-US" b="1" i="1" u="sng" dirty="0">
                <a:latin typeface="Arial" panose="020B0604020202020204" pitchFamily="34" charset="0"/>
              </a:rPr>
              <a:t>cannot</a:t>
            </a:r>
            <a:r>
              <a:rPr lang="en-US" altLang="en-US" dirty="0">
                <a:latin typeface="Arial" panose="020B0604020202020204" pitchFamily="34" charset="0"/>
              </a:rPr>
              <a:t> be shown separately on a soil map.</a:t>
            </a:r>
          </a:p>
        </p:txBody>
      </p:sp>
    </p:spTree>
    <p:extLst>
      <p:ext uri="{BB962C8B-B14F-4D97-AF65-F5344CB8AC3E}">
        <p14:creationId xmlns:p14="http://schemas.microsoft.com/office/powerpoint/2010/main" val="4055508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3690189-4C02-6C7C-DA54-09804A7A92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A4A7B9-AB6F-464E-A628-FA45C1E81C2D}" type="slidenum">
              <a:rPr lang="en-US" altLang="en-US" smtClean="0"/>
              <a:pPr>
                <a:spcBef>
                  <a:spcPct val="0"/>
                </a:spcBef>
              </a:pPr>
              <a:t>47</a:t>
            </a:fld>
            <a:endParaRPr lang="en-US" altLang="en-US"/>
          </a:p>
        </p:txBody>
      </p:sp>
      <p:sp>
        <p:nvSpPr>
          <p:cNvPr id="61443" name="Rectangle 2">
            <a:extLst>
              <a:ext uri="{FF2B5EF4-FFF2-40B4-BE49-F238E27FC236}">
                <a16:creationId xmlns:a16="http://schemas.microsoft.com/office/drawing/2014/main" id="{CF789581-1331-58C0-B3D1-90B522DFAB74}"/>
              </a:ext>
            </a:extLst>
          </p:cNvPr>
          <p:cNvSpPr>
            <a:spLocks noGrp="1" noRot="1" noChangeAspect="1" noChangeArrowheads="1" noTextEdit="1"/>
          </p:cNvSpPr>
          <p:nvPr>
            <p:ph type="sldImg"/>
          </p:nvPr>
        </p:nvSpPr>
        <p:spPr>
          <a:xfrm>
            <a:off x="406400" y="696913"/>
            <a:ext cx="6197600" cy="3486150"/>
          </a:xfrm>
          <a:ln/>
        </p:spPr>
      </p:sp>
      <p:sp>
        <p:nvSpPr>
          <p:cNvPr id="61444" name="Rectangle 3">
            <a:extLst>
              <a:ext uri="{FF2B5EF4-FFF2-40B4-BE49-F238E27FC236}">
                <a16:creationId xmlns:a16="http://schemas.microsoft.com/office/drawing/2014/main" id="{3B1B5F00-DBB9-6A30-E502-C666D2B40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you can see on this slide, the mounds associated with this map unit are far too abundant to delineate separately from the rest of the flat map unit so they are deemed a “complex”.</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1912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also previously mentioned on Slide 2, are the five Soil Forming Factors or “CLORPT”. These are Climate, Organisms, Relief (or Topography), Parent Material, and Time. And I will go over each in detail in the next few slides.</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4</a:t>
            </a:fld>
            <a:endParaRPr lang="en-US"/>
          </a:p>
        </p:txBody>
      </p:sp>
    </p:spTree>
    <p:extLst>
      <p:ext uri="{BB962C8B-B14F-4D97-AF65-F5344CB8AC3E}">
        <p14:creationId xmlns:p14="http://schemas.microsoft.com/office/powerpoint/2010/main" val="924157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2F6AC2A-8ACF-D958-1C3F-3CD2DEC8FD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30CA96-3A6D-4307-BCA4-5DE9CD908712}" type="slidenum">
              <a:rPr lang="en-US" altLang="en-US" smtClean="0"/>
              <a:pPr>
                <a:spcBef>
                  <a:spcPct val="0"/>
                </a:spcBef>
              </a:pPr>
              <a:t>48</a:t>
            </a:fld>
            <a:endParaRPr lang="en-US" altLang="en-US"/>
          </a:p>
        </p:txBody>
      </p:sp>
      <p:sp>
        <p:nvSpPr>
          <p:cNvPr id="63491" name="Rectangle 2">
            <a:extLst>
              <a:ext uri="{FF2B5EF4-FFF2-40B4-BE49-F238E27FC236}">
                <a16:creationId xmlns:a16="http://schemas.microsoft.com/office/drawing/2014/main" id="{AF98C787-AFEE-2D4E-8867-FBD9936F2342}"/>
              </a:ext>
            </a:extLst>
          </p:cNvPr>
          <p:cNvSpPr>
            <a:spLocks noGrp="1" noRot="1" noChangeAspect="1" noChangeArrowheads="1" noTextEdit="1"/>
          </p:cNvSpPr>
          <p:nvPr>
            <p:ph type="sldImg"/>
          </p:nvPr>
        </p:nvSpPr>
        <p:spPr>
          <a:xfrm>
            <a:off x="406400" y="696913"/>
            <a:ext cx="6197600" cy="3486150"/>
          </a:xfrm>
          <a:ln/>
        </p:spPr>
      </p:sp>
      <p:sp>
        <p:nvSpPr>
          <p:cNvPr id="63492" name="Rectangle 3">
            <a:extLst>
              <a:ext uri="{FF2B5EF4-FFF2-40B4-BE49-F238E27FC236}">
                <a16:creationId xmlns:a16="http://schemas.microsoft.com/office/drawing/2014/main" id="{771B4D75-B63F-7E38-4074-2F52C9F865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7489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Climate, it is the most influential factor. This is primarily due to temperature and precipitation speeding up processes and reactions that accelerate soil formation. For example, you will see these processes in most effect in Soil near the equator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Oxisols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characterized by high weathering).</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5</a:t>
            </a:fld>
            <a:endParaRPr lang="en-US"/>
          </a:p>
        </p:txBody>
      </p:sp>
    </p:spTree>
    <p:extLst>
      <p:ext uri="{BB962C8B-B14F-4D97-AF65-F5344CB8AC3E}">
        <p14:creationId xmlns:p14="http://schemas.microsoft.com/office/powerpoint/2010/main" val="373562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Soils are rich ecosystems as they are composed of both living and non-living matter with a multitude of interaction between them. Soils play an important role in our natural ecological cycles such as the carbon, nitrogen, oxygen, water and nutrient cycles. The diversity and abundance of life that exists within the soil is greater than in any other ecosystem. A handful of soil can contain bil­lions of different organisms that play a critical role in soil quality to support plant growth. However, scientists have only begun to study the rich and unique diversity that is a part of the soil ecosystem. Organisms in the </a:t>
            </a:r>
            <a:r>
              <a:rPr lang="en-US" sz="1800" kern="100">
                <a:effectLst/>
                <a:latin typeface="Aptos" panose="020B0004020202020204" pitchFamily="34" charset="0"/>
                <a:ea typeface="Aptos" panose="020B0004020202020204" pitchFamily="34" charset="0"/>
                <a:cs typeface="Times New Roman" panose="02020603050405020304" pitchFamily="18" charset="0"/>
              </a:rPr>
              <a:t>soil include micro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macro invertebrates such as earthworms, mites, springtails, millipedes, roundworms, beetles, and ants. Bacteria and Fungi are also extremely abundant.</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6</a:t>
            </a:fld>
            <a:endParaRPr lang="en-US" dirty="0"/>
          </a:p>
        </p:txBody>
      </p:sp>
    </p:spTree>
    <p:extLst>
      <p:ext uri="{BB962C8B-B14F-4D97-AF65-F5344CB8AC3E}">
        <p14:creationId xmlns:p14="http://schemas.microsoft.com/office/powerpoint/2010/main" val="226680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Relief or Topography is the slope or general configuration of the land. A rule of thumb is soils with greater slope will be generally thinner in depth than those on flat surfaces. This correlates to the amount of water they receive. </a:t>
            </a:r>
          </a:p>
          <a:p>
            <a:endParaRPr lang="en-US" dirty="0"/>
          </a:p>
        </p:txBody>
      </p:sp>
      <p:sp>
        <p:nvSpPr>
          <p:cNvPr id="4" name="Slide Number Placeholder 3"/>
          <p:cNvSpPr>
            <a:spLocks noGrp="1"/>
          </p:cNvSpPr>
          <p:nvPr>
            <p:ph type="sldNum" sz="quarter" idx="5"/>
          </p:nvPr>
        </p:nvSpPr>
        <p:spPr/>
        <p:txBody>
          <a:bodyPr/>
          <a:lstStyle/>
          <a:p>
            <a:fld id="{57DC1755-625D-A742-ACDB-726AD4CDF29D}" type="slidenum">
              <a:rPr lang="en-US" smtClean="0"/>
              <a:t>7</a:t>
            </a:fld>
            <a:endParaRPr lang="en-US" dirty="0"/>
          </a:p>
        </p:txBody>
      </p:sp>
    </p:spTree>
    <p:extLst>
      <p:ext uri="{BB962C8B-B14F-4D97-AF65-F5344CB8AC3E}">
        <p14:creationId xmlns:p14="http://schemas.microsoft.com/office/powerpoint/2010/main" val="275365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Parent Material is the primary material forming a soil. In a natural setting, this is related to the geology of the area.</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8</a:t>
            </a:fld>
            <a:endParaRPr lang="en-US"/>
          </a:p>
        </p:txBody>
      </p:sp>
    </p:spTree>
    <p:extLst>
      <p:ext uri="{BB962C8B-B14F-4D97-AF65-F5344CB8AC3E}">
        <p14:creationId xmlns:p14="http://schemas.microsoft.com/office/powerpoint/2010/main" val="362567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it relates to parent material in Texas. This picture correlates the relative age of the parent material to the geologic time scale.</a:t>
            </a:r>
          </a:p>
          <a:p>
            <a:endParaRPr lang="en-US" dirty="0"/>
          </a:p>
        </p:txBody>
      </p:sp>
      <p:sp>
        <p:nvSpPr>
          <p:cNvPr id="4" name="Slide Number Placeholder 3"/>
          <p:cNvSpPr>
            <a:spLocks noGrp="1"/>
          </p:cNvSpPr>
          <p:nvPr>
            <p:ph type="sldNum" sz="quarter" idx="5"/>
          </p:nvPr>
        </p:nvSpPr>
        <p:spPr/>
        <p:txBody>
          <a:bodyPr/>
          <a:lstStyle/>
          <a:p>
            <a:fld id="{CBFEC18D-C8A1-49B7-8AC3-C769FC064A97}" type="slidenum">
              <a:rPr lang="en-US" smtClean="0"/>
              <a:t>10</a:t>
            </a:fld>
            <a:endParaRPr lang="en-US"/>
          </a:p>
        </p:txBody>
      </p:sp>
    </p:spTree>
    <p:extLst>
      <p:ext uri="{BB962C8B-B14F-4D97-AF65-F5344CB8AC3E}">
        <p14:creationId xmlns:p14="http://schemas.microsoft.com/office/powerpoint/2010/main" val="3226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_Pictu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AD0AA8-E444-47EF-89E5-736BB9B92D2D}"/>
              </a:ext>
            </a:extLst>
          </p:cNvPr>
          <p:cNvSpPr/>
          <p:nvPr userDrawn="1"/>
        </p:nvSpPr>
        <p:spPr>
          <a:xfrm>
            <a:off x="0" y="1255271"/>
            <a:ext cx="6032876" cy="4114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97CE488-345B-4087-B356-7841365FD68C}"/>
              </a:ext>
            </a:extLst>
          </p:cNvPr>
          <p:cNvSpPr/>
          <p:nvPr userDrawn="1"/>
        </p:nvSpPr>
        <p:spPr>
          <a:xfrm>
            <a:off x="6225172" y="1255271"/>
            <a:ext cx="290259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3">
            <a:extLst>
              <a:ext uri="{FF2B5EF4-FFF2-40B4-BE49-F238E27FC236}">
                <a16:creationId xmlns:a16="http://schemas.microsoft.com/office/drawing/2014/main" id="{83A83115-0EE0-4DD7-9EE2-BAE89C704D0C}"/>
              </a:ext>
            </a:extLst>
          </p:cNvPr>
          <p:cNvSpPr/>
          <p:nvPr userDrawn="1"/>
        </p:nvSpPr>
        <p:spPr>
          <a:xfrm>
            <a:off x="9320064" y="1255271"/>
            <a:ext cx="287193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46266056-6F28-4FC4-A607-F9B804CA0388}"/>
              </a:ext>
            </a:extLst>
          </p:cNvPr>
          <p:cNvSpPr/>
          <p:nvPr userDrawn="1"/>
        </p:nvSpPr>
        <p:spPr>
          <a:xfrm>
            <a:off x="6225172" y="3495279"/>
            <a:ext cx="5966829" cy="187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1">
            <a:extLst>
              <a:ext uri="{FF2B5EF4-FFF2-40B4-BE49-F238E27FC236}">
                <a16:creationId xmlns:a16="http://schemas.microsoft.com/office/drawing/2014/main" id="{C97D9E10-36DF-43A3-9452-DE4CDD54F665}"/>
              </a:ext>
            </a:extLst>
          </p:cNvPr>
          <p:cNvSpPr>
            <a:spLocks noGrp="1"/>
          </p:cNvSpPr>
          <p:nvPr>
            <p:ph type="pic" sz="quarter" idx="10"/>
          </p:nvPr>
        </p:nvSpPr>
        <p:spPr>
          <a:xfrm>
            <a:off x="0" y="1255713"/>
            <a:ext cx="6032500" cy="4113212"/>
          </a:xfrm>
          <a:prstGeom prst="rect">
            <a:avLst/>
          </a:prstGeom>
        </p:spPr>
        <p:txBody>
          <a:bodyPr anchor="ctr"/>
          <a:lstStyle>
            <a:lvl1pPr marL="0" indent="0" algn="ctr">
              <a:buNone/>
              <a:defRPr/>
            </a:lvl1pPr>
          </a:lstStyle>
          <a:p>
            <a:endParaRPr lang="en-US" dirty="0"/>
          </a:p>
        </p:txBody>
      </p:sp>
      <p:sp>
        <p:nvSpPr>
          <p:cNvPr id="8" name="Picture Placeholder 2">
            <a:extLst>
              <a:ext uri="{FF2B5EF4-FFF2-40B4-BE49-F238E27FC236}">
                <a16:creationId xmlns:a16="http://schemas.microsoft.com/office/drawing/2014/main" id="{CCE8192B-B4FF-4B3E-A295-05E256A8B953}"/>
              </a:ext>
            </a:extLst>
          </p:cNvPr>
          <p:cNvSpPr>
            <a:spLocks noGrp="1"/>
          </p:cNvSpPr>
          <p:nvPr>
            <p:ph type="pic" sz="quarter" idx="11"/>
          </p:nvPr>
        </p:nvSpPr>
        <p:spPr>
          <a:xfrm>
            <a:off x="6225172" y="1255271"/>
            <a:ext cx="2902596" cy="2047712"/>
          </a:xfrm>
          <a:prstGeom prst="rect">
            <a:avLst/>
          </a:prstGeom>
        </p:spPr>
        <p:txBody>
          <a:bodyPr anchor="ctr"/>
          <a:lstStyle>
            <a:lvl1pPr marL="0" indent="0" algn="ctr">
              <a:buNone/>
              <a:defRPr/>
            </a:lvl1pPr>
          </a:lstStyle>
          <a:p>
            <a:endParaRPr lang="en-US" dirty="0"/>
          </a:p>
        </p:txBody>
      </p:sp>
      <p:sp>
        <p:nvSpPr>
          <p:cNvPr id="9" name="Picture Placeholder 3">
            <a:extLst>
              <a:ext uri="{FF2B5EF4-FFF2-40B4-BE49-F238E27FC236}">
                <a16:creationId xmlns:a16="http://schemas.microsoft.com/office/drawing/2014/main" id="{095BC4A1-8F6A-474B-A40F-E9BC331AA982}"/>
              </a:ext>
            </a:extLst>
          </p:cNvPr>
          <p:cNvSpPr>
            <a:spLocks noGrp="1"/>
          </p:cNvSpPr>
          <p:nvPr>
            <p:ph type="pic" sz="quarter" idx="12"/>
          </p:nvPr>
        </p:nvSpPr>
        <p:spPr>
          <a:xfrm>
            <a:off x="9320064" y="1255714"/>
            <a:ext cx="2871936" cy="2047270"/>
          </a:xfrm>
          <a:prstGeom prst="rect">
            <a:avLst/>
          </a:prstGeom>
        </p:spPr>
        <p:txBody>
          <a:bodyPr anchor="ctr"/>
          <a:lstStyle>
            <a:lvl1pPr marL="0" indent="0" algn="ctr">
              <a:buNone/>
              <a:defRPr/>
            </a:lvl1pPr>
          </a:lstStyle>
          <a:p>
            <a:endParaRPr lang="en-US" dirty="0"/>
          </a:p>
        </p:txBody>
      </p:sp>
      <p:sp>
        <p:nvSpPr>
          <p:cNvPr id="10" name="Picture Placeholder 4">
            <a:extLst>
              <a:ext uri="{FF2B5EF4-FFF2-40B4-BE49-F238E27FC236}">
                <a16:creationId xmlns:a16="http://schemas.microsoft.com/office/drawing/2014/main" id="{FB2332BB-BA4A-47D7-A477-91535F93F46C}"/>
              </a:ext>
            </a:extLst>
          </p:cNvPr>
          <p:cNvSpPr>
            <a:spLocks noGrp="1"/>
          </p:cNvSpPr>
          <p:nvPr>
            <p:ph type="pic" sz="quarter" idx="13"/>
          </p:nvPr>
        </p:nvSpPr>
        <p:spPr>
          <a:xfrm>
            <a:off x="6225172" y="3495279"/>
            <a:ext cx="5966828" cy="1873645"/>
          </a:xfrm>
          <a:prstGeom prst="rect">
            <a:avLst/>
          </a:prstGeom>
        </p:spPr>
        <p:txBody>
          <a:bodyPr anchor="ctr"/>
          <a:lstStyle>
            <a:lvl1pPr marL="0" indent="0" algn="ctr">
              <a:buNone/>
              <a:defRPr/>
            </a:lvl1pPr>
          </a:lstStyle>
          <a:p>
            <a:endParaRPr lang="en-US" dirty="0"/>
          </a:p>
        </p:txBody>
      </p:sp>
      <p:sp>
        <p:nvSpPr>
          <p:cNvPr id="15" name="Title Placeholder">
            <a:extLst>
              <a:ext uri="{FF2B5EF4-FFF2-40B4-BE49-F238E27FC236}">
                <a16:creationId xmlns:a16="http://schemas.microsoft.com/office/drawing/2014/main" id="{53A51CD8-641B-4C4C-8732-51F14D4214BD}"/>
              </a:ext>
            </a:extLst>
          </p:cNvPr>
          <p:cNvSpPr>
            <a:spLocks noGrp="1"/>
          </p:cNvSpPr>
          <p:nvPr>
            <p:ph sz="quarter" idx="14" hasCustomPrompt="1"/>
          </p:nvPr>
        </p:nvSpPr>
        <p:spPr>
          <a:xfrm>
            <a:off x="209011" y="5726430"/>
            <a:ext cx="7071356" cy="839833"/>
          </a:xfrm>
          <a:prstGeom prst="rect">
            <a:avLst/>
          </a:prstGeom>
        </p:spPr>
        <p:txBody>
          <a:bodyPr/>
          <a:lstStyle>
            <a:lvl1pPr marL="0" indent="0">
              <a:buNone/>
              <a:defRPr sz="3200" b="1">
                <a:solidFill>
                  <a:schemeClr val="bg1"/>
                </a:solidFill>
                <a:latin typeface="+mj-lt"/>
                <a:ea typeface="Open Sans" panose="020B0606030504020204" pitchFamily="34" charset="0"/>
                <a:cs typeface="Open Sans" panose="020B0606030504020204" pitchFamily="34" charset="0"/>
              </a:defRPr>
            </a:lvl1pPr>
          </a:lstStyle>
          <a:p>
            <a:pPr lvl="0"/>
            <a:r>
              <a:rPr lang="en-US" dirty="0"/>
              <a:t>Title of Presentation</a:t>
            </a:r>
          </a:p>
        </p:txBody>
      </p:sp>
      <p:pic>
        <p:nvPicPr>
          <p:cNvPr id="6" name="Picture 5">
            <a:extLst>
              <a:ext uri="{FF2B5EF4-FFF2-40B4-BE49-F238E27FC236}">
                <a16:creationId xmlns:a16="http://schemas.microsoft.com/office/drawing/2014/main" id="{354F71E9-9FA8-CFEF-4D22-AD8DC8769CA7}"/>
              </a:ext>
              <a:ext uri="{C183D7F6-B498-43B3-948B-1728B52AA6E4}">
                <adec:decorative xmlns:adec="http://schemas.microsoft.com/office/drawing/2017/decorative" val="1"/>
              </a:ext>
            </a:extLst>
          </p:cNvPr>
          <p:cNvPicPr>
            <a:picLocks noChangeAspect="1"/>
          </p:cNvPicPr>
          <p:nvPr userDrawn="1"/>
        </p:nvPicPr>
        <p:blipFill rotWithShape="1">
          <a:blip r:embed="rId2"/>
          <a:srcRect l="10" r="50000"/>
          <a:stretch/>
        </p:blipFill>
        <p:spPr>
          <a:xfrm>
            <a:off x="10463393" y="1554638"/>
            <a:ext cx="1728609" cy="3496689"/>
          </a:xfrm>
          <a:prstGeom prst="rect">
            <a:avLst/>
          </a:prstGeom>
        </p:spPr>
      </p:pic>
    </p:spTree>
    <p:extLst>
      <p:ext uri="{BB962C8B-B14F-4D97-AF65-F5344CB8AC3E}">
        <p14:creationId xmlns:p14="http://schemas.microsoft.com/office/powerpoint/2010/main" val="28542030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25CF9561-9008-4D63-0FB9-DE8A7B2AE5AF}"/>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BCE0FA0-750B-D9B9-B321-7FD8063D35E1}"/>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DDD91E3-0F55-F2F4-44F4-9AA728678F6C}"/>
              </a:ext>
            </a:extLst>
          </p:cNvPr>
          <p:cNvSpPr>
            <a:spLocks noGrp="1" noChangeArrowheads="1"/>
          </p:cNvSpPr>
          <p:nvPr>
            <p:ph type="sldNum" sz="quarter" idx="12"/>
          </p:nvPr>
        </p:nvSpPr>
        <p:spPr/>
        <p:txBody>
          <a:bodyPr/>
          <a:lstStyle>
            <a:lvl1pPr>
              <a:defRPr/>
            </a:lvl1pPr>
          </a:lstStyle>
          <a:p>
            <a:fld id="{1007BE90-AE1A-4299-8F60-D41007B98A45}" type="slidenum">
              <a:rPr lang="en-US" altLang="en-US"/>
              <a:pPr/>
              <a:t>‹#›</a:t>
            </a:fld>
            <a:endParaRPr lang="en-US" altLang="en-US"/>
          </a:p>
        </p:txBody>
      </p:sp>
    </p:spTree>
    <p:extLst>
      <p:ext uri="{BB962C8B-B14F-4D97-AF65-F5344CB8AC3E}">
        <p14:creationId xmlns:p14="http://schemas.microsoft.com/office/powerpoint/2010/main" val="142948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E0FEDA-D78C-B318-6636-7B712ED7E34B}"/>
              </a:ext>
            </a:extLst>
          </p:cNvPr>
          <p:cNvSpPr>
            <a:spLocks noGrp="1" noChangeArrowheads="1"/>
          </p:cNvSpPr>
          <p:nvPr>
            <p:ph type="dt" sz="half" idx="10"/>
          </p:nvPr>
        </p:nvSpPr>
        <p:spPr>
          <a:ln/>
        </p:spPr>
        <p:txBody>
          <a:bodyPr/>
          <a:lstStyle>
            <a:lvl1pPr>
              <a:defRPr/>
            </a:lvl1pPr>
          </a:lstStyle>
          <a:p>
            <a:pPr>
              <a:defRPr/>
            </a:pPr>
            <a:fld id="{BAA6581B-7299-46D3-A4C0-DF0D796A8673}" type="datetimeFigureOut">
              <a:rPr lang="en-US"/>
              <a:pPr>
                <a:defRPr/>
              </a:pPr>
              <a:t>2/27/2025</a:t>
            </a:fld>
            <a:endParaRPr lang="en-US"/>
          </a:p>
        </p:txBody>
      </p:sp>
      <p:sp>
        <p:nvSpPr>
          <p:cNvPr id="5" name="Rectangle 5">
            <a:extLst>
              <a:ext uri="{FF2B5EF4-FFF2-40B4-BE49-F238E27FC236}">
                <a16:creationId xmlns:a16="http://schemas.microsoft.com/office/drawing/2014/main" id="{95C7C633-E280-6D99-AB67-28E34D133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6EB207-CBB5-2856-62EC-2C5D48DAEA6A}"/>
              </a:ext>
            </a:extLst>
          </p:cNvPr>
          <p:cNvSpPr>
            <a:spLocks noGrp="1" noChangeArrowheads="1"/>
          </p:cNvSpPr>
          <p:nvPr>
            <p:ph type="sldNum" sz="quarter" idx="12"/>
          </p:nvPr>
        </p:nvSpPr>
        <p:spPr>
          <a:ln/>
        </p:spPr>
        <p:txBody>
          <a:bodyPr/>
          <a:lstStyle>
            <a:lvl1pPr>
              <a:defRPr/>
            </a:lvl1pPr>
          </a:lstStyle>
          <a:p>
            <a:fld id="{D287F8A4-94E1-4669-910A-4F0B4F887BF0}" type="slidenum">
              <a:rPr lang="en-US" altLang="en-US"/>
              <a:pPr/>
              <a:t>‹#›</a:t>
            </a:fld>
            <a:endParaRPr lang="en-US" altLang="en-US"/>
          </a:p>
        </p:txBody>
      </p:sp>
    </p:spTree>
    <p:extLst>
      <p:ext uri="{BB962C8B-B14F-4D97-AF65-F5344CB8AC3E}">
        <p14:creationId xmlns:p14="http://schemas.microsoft.com/office/powerpoint/2010/main" val="28492006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5AE69-73A6-4639-82CE-9C64CB88CC00}" type="slidenum">
              <a:rPr lang="en-US"/>
              <a:pPr>
                <a:defRPr/>
              </a:pPr>
              <a:t>‹#›</a:t>
            </a:fld>
            <a:endParaRPr lang="en-US"/>
          </a:p>
        </p:txBody>
      </p:sp>
    </p:spTree>
    <p:extLst>
      <p:ext uri="{BB962C8B-B14F-4D97-AF65-F5344CB8AC3E}">
        <p14:creationId xmlns:p14="http://schemas.microsoft.com/office/powerpoint/2010/main" val="70377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No Pictures">
    <p:spTree>
      <p:nvGrpSpPr>
        <p:cNvPr id="1" name=""/>
        <p:cNvGrpSpPr/>
        <p:nvPr/>
      </p:nvGrpSpPr>
      <p:grpSpPr>
        <a:xfrm>
          <a:off x="0" y="0"/>
          <a:ext cx="0" cy="0"/>
          <a:chOff x="0" y="0"/>
          <a:chExt cx="0" cy="0"/>
        </a:xfrm>
      </p:grpSpPr>
      <p:sp>
        <p:nvSpPr>
          <p:cNvPr id="12" name="Title Placeholder">
            <a:extLst>
              <a:ext uri="{FF2B5EF4-FFF2-40B4-BE49-F238E27FC236}">
                <a16:creationId xmlns:a16="http://schemas.microsoft.com/office/drawing/2014/main" id="{6DB4110C-F0A2-4ADD-AE63-1FC7F0E3B232}"/>
              </a:ext>
            </a:extLst>
          </p:cNvPr>
          <p:cNvSpPr>
            <a:spLocks noGrp="1"/>
          </p:cNvSpPr>
          <p:nvPr>
            <p:ph sz="quarter" idx="14" hasCustomPrompt="1"/>
          </p:nvPr>
        </p:nvSpPr>
        <p:spPr>
          <a:xfrm>
            <a:off x="209011" y="5726430"/>
            <a:ext cx="7071356" cy="839833"/>
          </a:xfrm>
          <a:prstGeom prst="rect">
            <a:avLst/>
          </a:prstGeom>
        </p:spPr>
        <p:txBody>
          <a:bodyPr/>
          <a:lstStyle>
            <a:lvl1pPr marL="0" indent="0">
              <a:buNone/>
              <a:defRPr sz="3200" b="1">
                <a:solidFill>
                  <a:schemeClr val="bg1"/>
                </a:solidFill>
                <a:latin typeface="+mj-lt"/>
                <a:ea typeface="Open Sans" panose="020B0606030504020204" pitchFamily="34" charset="0"/>
                <a:cs typeface="Open Sans" panose="020B0606030504020204" pitchFamily="34" charset="0"/>
              </a:defRPr>
            </a:lvl1pPr>
          </a:lstStyle>
          <a:p>
            <a:pPr lvl="0"/>
            <a:r>
              <a:rPr lang="en-US" dirty="0"/>
              <a:t>Title of Presentation</a:t>
            </a:r>
          </a:p>
        </p:txBody>
      </p:sp>
    </p:spTree>
    <p:extLst>
      <p:ext uri="{BB962C8B-B14F-4D97-AF65-F5344CB8AC3E}">
        <p14:creationId xmlns:p14="http://schemas.microsoft.com/office/powerpoint/2010/main" val="41219601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Gray Rectangle">
            <a:extLst>
              <a:ext uri="{FF2B5EF4-FFF2-40B4-BE49-F238E27FC236}">
                <a16:creationId xmlns:a16="http://schemas.microsoft.com/office/drawing/2014/main" id="{79F3FA21-32DA-4C38-8299-88FEFA2C3B39}"/>
              </a:ext>
              <a:ext uri="{C183D7F6-B498-43B3-948B-1728B52AA6E4}">
                <adec:decorative xmlns:adec="http://schemas.microsoft.com/office/drawing/2017/decorative" val="1"/>
              </a:ext>
            </a:extLst>
          </p:cNvPr>
          <p:cNvSpPr/>
          <p:nvPr userDrawn="1"/>
        </p:nvSpPr>
        <p:spPr>
          <a:xfrm>
            <a:off x="0" y="1255271"/>
            <a:ext cx="6032876" cy="4114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a:extLst>
              <a:ext uri="{FF2B5EF4-FFF2-40B4-BE49-F238E27FC236}">
                <a16:creationId xmlns:a16="http://schemas.microsoft.com/office/drawing/2014/main" id="{4B824948-7DE2-41F5-BE27-87349BE01F09}"/>
              </a:ext>
            </a:extLst>
          </p:cNvPr>
          <p:cNvSpPr>
            <a:spLocks noGrp="1"/>
          </p:cNvSpPr>
          <p:nvPr>
            <p:ph sz="quarter" idx="14" hasCustomPrompt="1"/>
          </p:nvPr>
        </p:nvSpPr>
        <p:spPr>
          <a:xfrm>
            <a:off x="209011" y="1255271"/>
            <a:ext cx="5530431" cy="4114207"/>
          </a:xfrm>
          <a:prstGeom prst="rect">
            <a:avLst/>
          </a:prstGeom>
        </p:spPr>
        <p:txBody>
          <a:bodyPr anchor="ctr" anchorCtr="0"/>
          <a:lstStyle>
            <a:lvl1pPr marL="0" indent="0">
              <a:buNone/>
              <a:defRPr sz="3200" b="1">
                <a:solidFill>
                  <a:schemeClr val="bg1"/>
                </a:solidFill>
                <a:latin typeface="+mj-lt"/>
                <a:ea typeface="Open Sans" panose="020B0606030504020204" pitchFamily="34" charset="0"/>
                <a:cs typeface="Open Sans" panose="020B0606030504020204" pitchFamily="34" charset="0"/>
              </a:defRPr>
            </a:lvl1pPr>
          </a:lstStyle>
          <a:p>
            <a:pPr lvl="0"/>
            <a:r>
              <a:rPr lang="en-US" dirty="0"/>
              <a:t>Divider Slide Title</a:t>
            </a:r>
          </a:p>
        </p:txBody>
      </p:sp>
      <p:sp>
        <p:nvSpPr>
          <p:cNvPr id="7" name="Rectangle 2">
            <a:extLst>
              <a:ext uri="{FF2B5EF4-FFF2-40B4-BE49-F238E27FC236}">
                <a16:creationId xmlns:a16="http://schemas.microsoft.com/office/drawing/2014/main" id="{F8A70739-026E-4B9F-A8C5-8058205D0AA7}"/>
              </a:ext>
            </a:extLst>
          </p:cNvPr>
          <p:cNvSpPr/>
          <p:nvPr userDrawn="1"/>
        </p:nvSpPr>
        <p:spPr>
          <a:xfrm>
            <a:off x="6225172" y="1255271"/>
            <a:ext cx="290259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a:extLst>
              <a:ext uri="{FF2B5EF4-FFF2-40B4-BE49-F238E27FC236}">
                <a16:creationId xmlns:a16="http://schemas.microsoft.com/office/drawing/2014/main" id="{DE393653-42EA-4CD1-9134-AC75DD79569F}"/>
              </a:ext>
            </a:extLst>
          </p:cNvPr>
          <p:cNvSpPr/>
          <p:nvPr userDrawn="1"/>
        </p:nvSpPr>
        <p:spPr>
          <a:xfrm>
            <a:off x="9320064" y="1255271"/>
            <a:ext cx="2871936" cy="2047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4">
            <a:extLst>
              <a:ext uri="{FF2B5EF4-FFF2-40B4-BE49-F238E27FC236}">
                <a16:creationId xmlns:a16="http://schemas.microsoft.com/office/drawing/2014/main" id="{50B14B5B-CD68-4361-95C8-B6A835F8AE1F}"/>
              </a:ext>
            </a:extLst>
          </p:cNvPr>
          <p:cNvSpPr/>
          <p:nvPr userDrawn="1"/>
        </p:nvSpPr>
        <p:spPr>
          <a:xfrm>
            <a:off x="6225172" y="3495279"/>
            <a:ext cx="5966829" cy="187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BE80AC0F-1710-4D52-A7E0-538CAA25D98F}"/>
              </a:ext>
            </a:extLst>
          </p:cNvPr>
          <p:cNvSpPr>
            <a:spLocks noGrp="1"/>
          </p:cNvSpPr>
          <p:nvPr>
            <p:ph type="pic" sz="quarter" idx="11"/>
          </p:nvPr>
        </p:nvSpPr>
        <p:spPr>
          <a:xfrm>
            <a:off x="6225173" y="1255826"/>
            <a:ext cx="2902596" cy="2047712"/>
          </a:xfrm>
          <a:prstGeom prst="rect">
            <a:avLst/>
          </a:prstGeom>
        </p:spPr>
        <p:txBody>
          <a:bodyPr anchor="ctr"/>
          <a:lstStyle>
            <a:lvl1pPr marL="0" indent="0" algn="ctr">
              <a:buNone/>
              <a:defRPr/>
            </a:lvl1pPr>
          </a:lstStyle>
          <a:p>
            <a:endParaRPr lang="en-US" dirty="0"/>
          </a:p>
        </p:txBody>
      </p:sp>
      <p:sp>
        <p:nvSpPr>
          <p:cNvPr id="11" name="Picture Placeholder 3">
            <a:extLst>
              <a:ext uri="{FF2B5EF4-FFF2-40B4-BE49-F238E27FC236}">
                <a16:creationId xmlns:a16="http://schemas.microsoft.com/office/drawing/2014/main" id="{BE77A1B9-A512-4501-9DAF-EB9FFE6E5621}"/>
              </a:ext>
            </a:extLst>
          </p:cNvPr>
          <p:cNvSpPr>
            <a:spLocks noGrp="1"/>
          </p:cNvSpPr>
          <p:nvPr>
            <p:ph type="pic" sz="quarter" idx="12"/>
          </p:nvPr>
        </p:nvSpPr>
        <p:spPr>
          <a:xfrm>
            <a:off x="9320065" y="1256269"/>
            <a:ext cx="2871936" cy="2047271"/>
          </a:xfrm>
          <a:prstGeom prst="rect">
            <a:avLst/>
          </a:prstGeom>
        </p:spPr>
        <p:txBody>
          <a:bodyPr anchor="ctr"/>
          <a:lstStyle>
            <a:lvl1pPr marL="0" indent="0" algn="ctr">
              <a:buNone/>
              <a:defRPr/>
            </a:lvl1pPr>
          </a:lstStyle>
          <a:p>
            <a:endParaRPr lang="en-US" dirty="0"/>
          </a:p>
        </p:txBody>
      </p:sp>
      <p:sp>
        <p:nvSpPr>
          <p:cNvPr id="12" name="Picture Placeholder 4">
            <a:extLst>
              <a:ext uri="{FF2B5EF4-FFF2-40B4-BE49-F238E27FC236}">
                <a16:creationId xmlns:a16="http://schemas.microsoft.com/office/drawing/2014/main" id="{9D1462A7-C7E4-4DFA-80F9-708DEE043018}"/>
              </a:ext>
            </a:extLst>
          </p:cNvPr>
          <p:cNvSpPr>
            <a:spLocks noGrp="1"/>
          </p:cNvSpPr>
          <p:nvPr>
            <p:ph type="pic" sz="quarter" idx="13"/>
          </p:nvPr>
        </p:nvSpPr>
        <p:spPr>
          <a:xfrm>
            <a:off x="6225173" y="3495834"/>
            <a:ext cx="5966828" cy="1873645"/>
          </a:xfrm>
          <a:prstGeom prst="rect">
            <a:avLst/>
          </a:prstGeom>
        </p:spPr>
        <p:txBody>
          <a:bodyPr anchor="ctr"/>
          <a:lstStyle>
            <a:lvl1pPr marL="0" indent="0" algn="ctr">
              <a:buNone/>
              <a:defRPr/>
            </a:lvl1pPr>
          </a:lstStyle>
          <a:p>
            <a:endParaRPr lang="en-US" dirty="0"/>
          </a:p>
        </p:txBody>
      </p:sp>
      <p:pic>
        <p:nvPicPr>
          <p:cNvPr id="15" name="Picture 14">
            <a:extLst>
              <a:ext uri="{FF2B5EF4-FFF2-40B4-BE49-F238E27FC236}">
                <a16:creationId xmlns:a16="http://schemas.microsoft.com/office/drawing/2014/main" id="{4E09703A-B874-4DB3-A2C0-A8F18302FE71}"/>
              </a:ext>
              <a:ext uri="{C183D7F6-B498-43B3-948B-1728B52AA6E4}">
                <adec:decorative xmlns:adec="http://schemas.microsoft.com/office/drawing/2017/decorative" val="1"/>
              </a:ext>
            </a:extLst>
          </p:cNvPr>
          <p:cNvPicPr>
            <a:picLocks noChangeAspect="1"/>
          </p:cNvPicPr>
          <p:nvPr userDrawn="1"/>
        </p:nvPicPr>
        <p:blipFill rotWithShape="1">
          <a:blip r:embed="rId2"/>
          <a:srcRect l="10" r="50000"/>
          <a:stretch/>
        </p:blipFill>
        <p:spPr>
          <a:xfrm>
            <a:off x="10463393" y="1554638"/>
            <a:ext cx="1728609" cy="3496689"/>
          </a:xfrm>
          <a:prstGeom prst="rect">
            <a:avLst/>
          </a:prstGeom>
        </p:spPr>
      </p:pic>
    </p:spTree>
    <p:extLst>
      <p:ext uri="{BB962C8B-B14F-4D97-AF65-F5344CB8AC3E}">
        <p14:creationId xmlns:p14="http://schemas.microsoft.com/office/powerpoint/2010/main" val="312857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ody White 1">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F74FF550-C5F0-4A31-A0AA-57E4E4D5A723}"/>
              </a:ext>
            </a:extLst>
          </p:cNvPr>
          <p:cNvSpPr>
            <a:spLocks noGrp="1"/>
          </p:cNvSpPr>
          <p:nvPr>
            <p:ph type="body" sz="quarter" idx="11" hasCustomPrompt="1"/>
          </p:nvPr>
        </p:nvSpPr>
        <p:spPr>
          <a:xfrm>
            <a:off x="196776" y="832704"/>
            <a:ext cx="11690424"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4" name="Content Placeholder">
            <a:extLst>
              <a:ext uri="{FF2B5EF4-FFF2-40B4-BE49-F238E27FC236}">
                <a16:creationId xmlns:a16="http://schemas.microsoft.com/office/drawing/2014/main" id="{9F6D990D-7148-4AB0-B70B-610C4E1FC5F8}"/>
              </a:ext>
            </a:extLst>
          </p:cNvPr>
          <p:cNvSpPr>
            <a:spLocks noGrp="1"/>
          </p:cNvSpPr>
          <p:nvPr>
            <p:ph sz="quarter" idx="10"/>
          </p:nvPr>
        </p:nvSpPr>
        <p:spPr>
          <a:xfrm>
            <a:off x="505434" y="1627908"/>
            <a:ext cx="11381766"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2419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ody White 2">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E023135A-9DBD-43D4-B78B-218E551081F7}"/>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9" name="Content Placeholder">
            <a:extLst>
              <a:ext uri="{FF2B5EF4-FFF2-40B4-BE49-F238E27FC236}">
                <a16:creationId xmlns:a16="http://schemas.microsoft.com/office/drawing/2014/main" id="{4007ADB3-A81C-4173-A520-5E9E7F324B11}"/>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Rectangle">
            <a:extLst>
              <a:ext uri="{FF2B5EF4-FFF2-40B4-BE49-F238E27FC236}">
                <a16:creationId xmlns:a16="http://schemas.microsoft.com/office/drawing/2014/main" id="{EF9F4156-6790-4E80-9424-B88EF82B9004}"/>
              </a:ext>
              <a:ext uri="{C183D7F6-B498-43B3-948B-1728B52AA6E4}">
                <adec:decorative xmlns:adec="http://schemas.microsoft.com/office/drawing/2017/decorative" val="1"/>
              </a:ext>
            </a:extLst>
          </p:cNvPr>
          <p:cNvSpPr/>
          <p:nvPr userDrawn="1"/>
        </p:nvSpPr>
        <p:spPr>
          <a:xfrm>
            <a:off x="9576122" y="914400"/>
            <a:ext cx="2311078" cy="5219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a:extLst>
              <a:ext uri="{FF2B5EF4-FFF2-40B4-BE49-F238E27FC236}">
                <a16:creationId xmlns:a16="http://schemas.microsoft.com/office/drawing/2014/main" id="{D9421300-9FF3-4C26-A673-97FEA0847633}"/>
              </a:ext>
              <a:ext uri="{C183D7F6-B498-43B3-948B-1728B52AA6E4}">
                <adec:decorative xmlns:adec="http://schemas.microsoft.com/office/drawing/2017/decorative" val="0"/>
              </a:ext>
            </a:extLst>
          </p:cNvPr>
          <p:cNvSpPr>
            <a:spLocks noGrp="1"/>
          </p:cNvSpPr>
          <p:nvPr>
            <p:ph type="pic" sz="quarter" idx="12"/>
          </p:nvPr>
        </p:nvSpPr>
        <p:spPr>
          <a:xfrm>
            <a:off x="9576122" y="914400"/>
            <a:ext cx="2311078" cy="5219699"/>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6048416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ody White 3">
    <p:spTree>
      <p:nvGrpSpPr>
        <p:cNvPr id="1" name=""/>
        <p:cNvGrpSpPr/>
        <p:nvPr/>
      </p:nvGrpSpPr>
      <p:grpSpPr>
        <a:xfrm>
          <a:off x="0" y="0"/>
          <a:ext cx="0" cy="0"/>
          <a:chOff x="0" y="0"/>
          <a:chExt cx="0" cy="0"/>
        </a:xfrm>
      </p:grpSpPr>
      <p:sp>
        <p:nvSpPr>
          <p:cNvPr id="11" name="Title Placeholder">
            <a:extLst>
              <a:ext uri="{FF2B5EF4-FFF2-40B4-BE49-F238E27FC236}">
                <a16:creationId xmlns:a16="http://schemas.microsoft.com/office/drawing/2014/main" id="{2B434D1E-5311-4884-AA47-BBA361918243}"/>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13" name="Content Placeholder">
            <a:extLst>
              <a:ext uri="{FF2B5EF4-FFF2-40B4-BE49-F238E27FC236}">
                <a16:creationId xmlns:a16="http://schemas.microsoft.com/office/drawing/2014/main" id="{D9DF2AE3-157A-4EBA-BBDC-2629388C382F}"/>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Rectangle 1">
            <a:extLst>
              <a:ext uri="{FF2B5EF4-FFF2-40B4-BE49-F238E27FC236}">
                <a16:creationId xmlns:a16="http://schemas.microsoft.com/office/drawing/2014/main" id="{7858EC9A-293D-4DC4-8D17-1C7CD6AB84C0}"/>
              </a:ext>
              <a:ext uri="{C183D7F6-B498-43B3-948B-1728B52AA6E4}">
                <adec:decorative xmlns:adec="http://schemas.microsoft.com/office/drawing/2017/decorative" val="1"/>
              </a:ext>
            </a:extLst>
          </p:cNvPr>
          <p:cNvSpPr/>
          <p:nvPr userDrawn="1"/>
        </p:nvSpPr>
        <p:spPr>
          <a:xfrm>
            <a:off x="9576122" y="914400"/>
            <a:ext cx="2311078" cy="2509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
            <a:extLst>
              <a:ext uri="{FF2B5EF4-FFF2-40B4-BE49-F238E27FC236}">
                <a16:creationId xmlns:a16="http://schemas.microsoft.com/office/drawing/2014/main" id="{A7B37783-ECCB-4CEC-8DEF-782C6EDEE53A}"/>
              </a:ext>
              <a:ext uri="{C183D7F6-B498-43B3-948B-1728B52AA6E4}">
                <adec:decorative xmlns:adec="http://schemas.microsoft.com/office/drawing/2017/decorative" val="0"/>
              </a:ext>
            </a:extLst>
          </p:cNvPr>
          <p:cNvSpPr>
            <a:spLocks noGrp="1"/>
          </p:cNvSpPr>
          <p:nvPr>
            <p:ph type="pic" sz="quarter" idx="13"/>
          </p:nvPr>
        </p:nvSpPr>
        <p:spPr>
          <a:xfrm>
            <a:off x="9576122" y="914399"/>
            <a:ext cx="2311078" cy="2509020"/>
          </a:xfrm>
          <a:prstGeom prst="rect">
            <a:avLst/>
          </a:prstGeom>
        </p:spPr>
        <p:txBody>
          <a:bodyPr anchor="ctr"/>
          <a:lstStyle>
            <a:lvl1pPr marL="0" indent="0" algn="ctr">
              <a:buNone/>
              <a:defRPr/>
            </a:lvl1pPr>
          </a:lstStyle>
          <a:p>
            <a:endParaRPr lang="en-US" dirty="0"/>
          </a:p>
        </p:txBody>
      </p:sp>
      <p:sp>
        <p:nvSpPr>
          <p:cNvPr id="9" name="Picture Rectangle 2">
            <a:extLst>
              <a:ext uri="{FF2B5EF4-FFF2-40B4-BE49-F238E27FC236}">
                <a16:creationId xmlns:a16="http://schemas.microsoft.com/office/drawing/2014/main" id="{9F74EC4E-08ED-4D5B-88C8-B35C6C45753B}"/>
              </a:ext>
              <a:ext uri="{C183D7F6-B498-43B3-948B-1728B52AA6E4}">
                <adec:decorative xmlns:adec="http://schemas.microsoft.com/office/drawing/2017/decorative" val="1"/>
              </a:ext>
            </a:extLst>
          </p:cNvPr>
          <p:cNvSpPr/>
          <p:nvPr userDrawn="1"/>
        </p:nvSpPr>
        <p:spPr>
          <a:xfrm>
            <a:off x="9576122" y="3615159"/>
            <a:ext cx="2311078" cy="25189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FA3DE705-66A6-4139-B2DC-D25F0EB450B7}"/>
              </a:ext>
            </a:extLst>
          </p:cNvPr>
          <p:cNvSpPr>
            <a:spLocks noGrp="1"/>
          </p:cNvSpPr>
          <p:nvPr>
            <p:ph type="pic" sz="quarter" idx="14"/>
          </p:nvPr>
        </p:nvSpPr>
        <p:spPr>
          <a:xfrm>
            <a:off x="9576122" y="3615159"/>
            <a:ext cx="2311078" cy="2518941"/>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5002727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White 4">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12E01219-4F6B-4A10-ACAC-FC1373C47670}"/>
              </a:ext>
            </a:extLst>
          </p:cNvPr>
          <p:cNvSpPr>
            <a:spLocks noGrp="1"/>
          </p:cNvSpPr>
          <p:nvPr>
            <p:ph type="body" sz="quarter" idx="11" hasCustomPrompt="1"/>
          </p:nvPr>
        </p:nvSpPr>
        <p:spPr>
          <a:xfrm>
            <a:off x="196776" y="832704"/>
            <a:ext cx="8733092" cy="531082"/>
          </a:xfrm>
          <a:prstGeom prst="rect">
            <a:avLst/>
          </a:prstGeom>
        </p:spPr>
        <p:txBody>
          <a:bodyPr/>
          <a:lstStyle>
            <a:lvl1pPr marL="0" indent="0">
              <a:buNone/>
              <a:defRPr sz="4000" b="1">
                <a:solidFill>
                  <a:schemeClr val="accent4"/>
                </a:solidFill>
                <a:latin typeface="Montserrat" panose="00000500000000000000" pitchFamily="50" charset="0"/>
                <a:ea typeface="Open Sans" panose="020B0606030504020204" pitchFamily="34" charset="0"/>
                <a:cs typeface="Open Sans" panose="020B0606030504020204" pitchFamily="34" charset="0"/>
              </a:defRPr>
            </a:lvl1pPr>
          </a:lstStyle>
          <a:p>
            <a:pPr lvl="0"/>
            <a:r>
              <a:rPr lang="en-US" dirty="0"/>
              <a:t>Slide Header</a:t>
            </a:r>
          </a:p>
        </p:txBody>
      </p:sp>
      <p:sp>
        <p:nvSpPr>
          <p:cNvPr id="14" name="Content Placeholder">
            <a:extLst>
              <a:ext uri="{FF2B5EF4-FFF2-40B4-BE49-F238E27FC236}">
                <a16:creationId xmlns:a16="http://schemas.microsoft.com/office/drawing/2014/main" id="{D169AAC0-7FCA-410B-B4C3-56626F67906F}"/>
              </a:ext>
            </a:extLst>
          </p:cNvPr>
          <p:cNvSpPr>
            <a:spLocks noGrp="1"/>
          </p:cNvSpPr>
          <p:nvPr>
            <p:ph sz="quarter" idx="10"/>
          </p:nvPr>
        </p:nvSpPr>
        <p:spPr>
          <a:xfrm>
            <a:off x="505434" y="1627908"/>
            <a:ext cx="8424434" cy="4506191"/>
          </a:xfrm>
          <a:prstGeom prst="rect">
            <a:avLst/>
          </a:prstGeom>
        </p:spPr>
        <p:txBody>
          <a:bodyPr/>
          <a:lstStyle>
            <a:lvl1pPr marL="2286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1pPr>
            <a:lvl2pPr marL="6858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2pPr>
            <a:lvl3pPr marL="11430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3pPr>
            <a:lvl4pPr marL="16002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4pPr>
            <a:lvl5pPr marL="2057400" indent="-228600">
              <a:buClr>
                <a:schemeClr val="accent1"/>
              </a:buClr>
              <a:buFont typeface="Wingdings" panose="05000000000000000000" pitchFamily="2" charset="2"/>
              <a:buChar char="§"/>
              <a:defRPr>
                <a:solidFill>
                  <a:schemeClr val="bg2">
                    <a:lumMod val="10000"/>
                  </a:schemeClr>
                </a:solidFill>
                <a:latin typeface="Montserrat" panose="00000500000000000000" pitchFamily="50"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Rectangle 1">
            <a:extLst>
              <a:ext uri="{FF2B5EF4-FFF2-40B4-BE49-F238E27FC236}">
                <a16:creationId xmlns:a16="http://schemas.microsoft.com/office/drawing/2014/main" id="{B56D0C75-5B98-46DE-9CDE-7848C98BC629}"/>
              </a:ext>
              <a:ext uri="{C183D7F6-B498-43B3-948B-1728B52AA6E4}">
                <adec:decorative xmlns:adec="http://schemas.microsoft.com/office/drawing/2017/decorative" val="1"/>
              </a:ext>
            </a:extLst>
          </p:cNvPr>
          <p:cNvSpPr/>
          <p:nvPr userDrawn="1"/>
        </p:nvSpPr>
        <p:spPr>
          <a:xfrm>
            <a:off x="9576122" y="914400"/>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
            <a:extLst>
              <a:ext uri="{FF2B5EF4-FFF2-40B4-BE49-F238E27FC236}">
                <a16:creationId xmlns:a16="http://schemas.microsoft.com/office/drawing/2014/main" id="{FA3DE705-66A6-4139-B2DC-D25F0EB450B7}"/>
              </a:ext>
            </a:extLst>
          </p:cNvPr>
          <p:cNvSpPr>
            <a:spLocks noGrp="1"/>
          </p:cNvSpPr>
          <p:nvPr>
            <p:ph type="pic" sz="quarter" idx="14"/>
          </p:nvPr>
        </p:nvSpPr>
        <p:spPr>
          <a:xfrm>
            <a:off x="9576119" y="914400"/>
            <a:ext cx="2311077" cy="1607519"/>
          </a:xfrm>
          <a:prstGeom prst="rect">
            <a:avLst/>
          </a:prstGeom>
        </p:spPr>
        <p:txBody>
          <a:bodyPr anchor="ctr"/>
          <a:lstStyle>
            <a:lvl1pPr marL="0" indent="0" algn="ctr">
              <a:buNone/>
              <a:defRPr/>
            </a:lvl1pPr>
          </a:lstStyle>
          <a:p>
            <a:endParaRPr lang="en-US" dirty="0"/>
          </a:p>
        </p:txBody>
      </p:sp>
      <p:sp>
        <p:nvSpPr>
          <p:cNvPr id="18" name="Picture Rectangle 2">
            <a:extLst>
              <a:ext uri="{FF2B5EF4-FFF2-40B4-BE49-F238E27FC236}">
                <a16:creationId xmlns:a16="http://schemas.microsoft.com/office/drawing/2014/main" id="{175A8299-EC36-407A-A79D-E8F21B4912DD}"/>
              </a:ext>
              <a:ext uri="{C183D7F6-B498-43B3-948B-1728B52AA6E4}">
                <adec:decorative xmlns:adec="http://schemas.microsoft.com/office/drawing/2017/decorative" val="1"/>
              </a:ext>
            </a:extLst>
          </p:cNvPr>
          <p:cNvSpPr/>
          <p:nvPr userDrawn="1"/>
        </p:nvSpPr>
        <p:spPr>
          <a:xfrm>
            <a:off x="9576121" y="2717074"/>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2">
            <a:extLst>
              <a:ext uri="{FF2B5EF4-FFF2-40B4-BE49-F238E27FC236}">
                <a16:creationId xmlns:a16="http://schemas.microsoft.com/office/drawing/2014/main" id="{ECA84048-8C0E-492C-AC5F-197EB1BEC3C7}"/>
              </a:ext>
              <a:ext uri="{C183D7F6-B498-43B3-948B-1728B52AA6E4}">
                <adec:decorative xmlns:adec="http://schemas.microsoft.com/office/drawing/2017/decorative" val="0"/>
              </a:ext>
            </a:extLst>
          </p:cNvPr>
          <p:cNvSpPr>
            <a:spLocks noGrp="1"/>
          </p:cNvSpPr>
          <p:nvPr>
            <p:ph type="pic" sz="quarter" idx="15"/>
          </p:nvPr>
        </p:nvSpPr>
        <p:spPr>
          <a:xfrm>
            <a:off x="9576118" y="2713658"/>
            <a:ext cx="2311077" cy="1607519"/>
          </a:xfrm>
          <a:prstGeom prst="rect">
            <a:avLst/>
          </a:prstGeom>
        </p:spPr>
        <p:txBody>
          <a:bodyPr anchor="ctr"/>
          <a:lstStyle>
            <a:lvl1pPr marL="0" indent="0" algn="ctr">
              <a:buNone/>
              <a:defRPr/>
            </a:lvl1pPr>
          </a:lstStyle>
          <a:p>
            <a:endParaRPr lang="en-US" dirty="0"/>
          </a:p>
        </p:txBody>
      </p:sp>
      <p:sp>
        <p:nvSpPr>
          <p:cNvPr id="19" name="Picture Rectangle 3">
            <a:extLst>
              <a:ext uri="{FF2B5EF4-FFF2-40B4-BE49-F238E27FC236}">
                <a16:creationId xmlns:a16="http://schemas.microsoft.com/office/drawing/2014/main" id="{2A4E731A-EF94-4BF9-B8A8-ACC17649834E}"/>
              </a:ext>
              <a:ext uri="{C183D7F6-B498-43B3-948B-1728B52AA6E4}">
                <adec:decorative xmlns:adec="http://schemas.microsoft.com/office/drawing/2017/decorative" val="1"/>
              </a:ext>
            </a:extLst>
          </p:cNvPr>
          <p:cNvSpPr/>
          <p:nvPr userDrawn="1"/>
        </p:nvSpPr>
        <p:spPr>
          <a:xfrm>
            <a:off x="9576122" y="4523165"/>
            <a:ext cx="2311078" cy="1610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3">
            <a:extLst>
              <a:ext uri="{FF2B5EF4-FFF2-40B4-BE49-F238E27FC236}">
                <a16:creationId xmlns:a16="http://schemas.microsoft.com/office/drawing/2014/main" id="{C1CFA84E-19F1-45F4-93A1-15252D4AA15C}"/>
              </a:ext>
            </a:extLst>
          </p:cNvPr>
          <p:cNvSpPr>
            <a:spLocks noGrp="1"/>
          </p:cNvSpPr>
          <p:nvPr>
            <p:ph type="pic" sz="quarter" idx="16"/>
          </p:nvPr>
        </p:nvSpPr>
        <p:spPr>
          <a:xfrm>
            <a:off x="9576117" y="4524872"/>
            <a:ext cx="2311077" cy="1607519"/>
          </a:xfrm>
          <a:prstGeom prst="rect">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7676778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914E2F-BD92-2388-8E6B-B2649EEABD53}"/>
              </a:ext>
            </a:extLst>
          </p:cNvPr>
          <p:cNvSpPr>
            <a:spLocks noGrp="1" noChangeArrowheads="1"/>
          </p:cNvSpPr>
          <p:nvPr>
            <p:ph type="dt" sz="half" idx="10"/>
          </p:nvPr>
        </p:nvSpPr>
        <p:spPr>
          <a:ln/>
        </p:spPr>
        <p:txBody>
          <a:bodyPr/>
          <a:lstStyle>
            <a:lvl1pPr>
              <a:defRPr/>
            </a:lvl1pPr>
          </a:lstStyle>
          <a:p>
            <a:pPr>
              <a:defRPr/>
            </a:pPr>
            <a:fld id="{E13A3799-73D7-46E6-8D46-7152C5B74F39}" type="datetimeFigureOut">
              <a:rPr lang="en-US"/>
              <a:pPr>
                <a:defRPr/>
              </a:pPr>
              <a:t>2/27/2025</a:t>
            </a:fld>
            <a:endParaRPr lang="en-US"/>
          </a:p>
        </p:txBody>
      </p:sp>
      <p:sp>
        <p:nvSpPr>
          <p:cNvPr id="3" name="Rectangle 5">
            <a:extLst>
              <a:ext uri="{FF2B5EF4-FFF2-40B4-BE49-F238E27FC236}">
                <a16:creationId xmlns:a16="http://schemas.microsoft.com/office/drawing/2014/main" id="{2C094DA3-9B0B-8C59-3990-F5E435011D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295451-4623-D0CC-5FD0-010CA197B383}"/>
              </a:ext>
            </a:extLst>
          </p:cNvPr>
          <p:cNvSpPr>
            <a:spLocks noGrp="1" noChangeArrowheads="1"/>
          </p:cNvSpPr>
          <p:nvPr>
            <p:ph type="sldNum" sz="quarter" idx="12"/>
          </p:nvPr>
        </p:nvSpPr>
        <p:spPr>
          <a:ln/>
        </p:spPr>
        <p:txBody>
          <a:bodyPr/>
          <a:lstStyle>
            <a:lvl1pPr>
              <a:defRPr/>
            </a:lvl1pPr>
          </a:lstStyle>
          <a:p>
            <a:fld id="{0C9C8E6E-1203-465E-929D-0F6C83858EBA}" type="slidenum">
              <a:rPr lang="en-US" altLang="en-US"/>
              <a:pPr/>
              <a:t>‹#›</a:t>
            </a:fld>
            <a:endParaRPr lang="en-US" altLang="en-US"/>
          </a:p>
        </p:txBody>
      </p:sp>
    </p:spTree>
    <p:extLst>
      <p:ext uri="{BB962C8B-B14F-4D97-AF65-F5344CB8AC3E}">
        <p14:creationId xmlns:p14="http://schemas.microsoft.com/office/powerpoint/2010/main" val="17903177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087" y="1600201"/>
            <a:ext cx="1017563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0"/>
          </p:nvPr>
        </p:nvSpPr>
        <p:spPr>
          <a:xfrm>
            <a:off x="10746155" y="1609726"/>
            <a:ext cx="1265604" cy="3792660"/>
          </a:xfrm>
        </p:spPr>
        <p:txBody>
          <a:bodyPr/>
          <a:lstStyle/>
          <a:p>
            <a:endParaRPr lang="en-US" dirty="0"/>
          </a:p>
        </p:txBody>
      </p:sp>
      <p:sp>
        <p:nvSpPr>
          <p:cNvPr id="10" name="Slide Number Placeholder 5"/>
          <p:cNvSpPr>
            <a:spLocks noGrp="1"/>
          </p:cNvSpPr>
          <p:nvPr>
            <p:ph type="sldNum" sz="quarter" idx="4"/>
          </p:nvPr>
        </p:nvSpPr>
        <p:spPr>
          <a:xfrm>
            <a:off x="922215" y="6323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dirty="0"/>
          </a:p>
        </p:txBody>
      </p:sp>
      <p:sp>
        <p:nvSpPr>
          <p:cNvPr id="6" name="Title 1">
            <a:extLst>
              <a:ext uri="{FF2B5EF4-FFF2-40B4-BE49-F238E27FC236}">
                <a16:creationId xmlns:a16="http://schemas.microsoft.com/office/drawing/2014/main" id="{48F33152-B189-4091-96D4-E72285E8CA3B}"/>
              </a:ext>
            </a:extLst>
          </p:cNvPr>
          <p:cNvSpPr>
            <a:spLocks noGrp="1"/>
          </p:cNvSpPr>
          <p:nvPr>
            <p:ph type="title"/>
          </p:nvPr>
        </p:nvSpPr>
        <p:spPr>
          <a:xfrm>
            <a:off x="349085" y="566615"/>
            <a:ext cx="10972800" cy="943708"/>
          </a:xfrm>
        </p:spPr>
        <p:txBody>
          <a:bodyPr/>
          <a:lstStyle/>
          <a:p>
            <a:r>
              <a:rPr lang="en-US"/>
              <a:t>Click to edit Master title style</a:t>
            </a:r>
          </a:p>
        </p:txBody>
      </p:sp>
    </p:spTree>
    <p:extLst>
      <p:ext uri="{BB962C8B-B14F-4D97-AF65-F5344CB8AC3E}">
        <p14:creationId xmlns:p14="http://schemas.microsoft.com/office/powerpoint/2010/main" val="3104533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lue Rectangle">
            <a:extLst>
              <a:ext uri="{FF2B5EF4-FFF2-40B4-BE49-F238E27FC236}">
                <a16:creationId xmlns:a16="http://schemas.microsoft.com/office/drawing/2014/main" id="{B09D283E-F7D5-43DA-A9E7-6E6474DF99D7}"/>
              </a:ext>
              <a:ext uri="{C183D7F6-B498-43B3-948B-1728B52AA6E4}">
                <adec:decorative xmlns:adec="http://schemas.microsoft.com/office/drawing/2017/decorative" val="1"/>
              </a:ext>
            </a:extLst>
          </p:cNvPr>
          <p:cNvSpPr/>
          <p:nvPr userDrawn="1"/>
        </p:nvSpPr>
        <p:spPr>
          <a:xfrm>
            <a:off x="1524" y="0"/>
            <a:ext cx="12190476" cy="1060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ey Rectangle">
            <a:extLst>
              <a:ext uri="{FF2B5EF4-FFF2-40B4-BE49-F238E27FC236}">
                <a16:creationId xmlns:a16="http://schemas.microsoft.com/office/drawing/2014/main" id="{FBC5E9AA-A200-4DBB-BA55-E6325E4F79F6}"/>
              </a:ext>
              <a:ext uri="{C183D7F6-B498-43B3-948B-1728B52AA6E4}">
                <adec:decorative xmlns:adec="http://schemas.microsoft.com/office/drawing/2017/decorative" val="1"/>
              </a:ext>
            </a:extLst>
          </p:cNvPr>
          <p:cNvSpPr/>
          <p:nvPr userDrawn="1"/>
        </p:nvSpPr>
        <p:spPr>
          <a:xfrm>
            <a:off x="1524" y="5562149"/>
            <a:ext cx="12190476" cy="12958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 name="FPAC Lockup">
            <a:extLst>
              <a:ext uri="{FF2B5EF4-FFF2-40B4-BE49-F238E27FC236}">
                <a16:creationId xmlns:a16="http://schemas.microsoft.com/office/drawing/2014/main" id="{DA92B40F-55B6-4C69-A7EB-3AD64D641DAE}"/>
              </a:ext>
            </a:extLst>
          </p:cNvPr>
          <p:cNvSpPr txBox="1"/>
          <p:nvPr userDrawn="1"/>
        </p:nvSpPr>
        <p:spPr>
          <a:xfrm>
            <a:off x="7495555" y="6146507"/>
            <a:ext cx="4490841" cy="492443"/>
          </a:xfrm>
          <a:prstGeom prst="rect">
            <a:avLst/>
          </a:prstGeom>
          <a:noFill/>
        </p:spPr>
        <p:txBody>
          <a:bodyPr wrap="square" rtlCol="0">
            <a:spAutoFit/>
          </a:bodyPr>
          <a:lstStyle/>
          <a:p>
            <a:pPr algn="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 PRODUCTION AND CONSERVATION</a:t>
            </a:r>
          </a:p>
          <a:p>
            <a:pPr algn="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FSA | NRCS | RMA | Business Center</a:t>
            </a:r>
          </a:p>
        </p:txBody>
      </p:sp>
      <p:pic>
        <p:nvPicPr>
          <p:cNvPr id="7" name="Picture 6">
            <a:extLst>
              <a:ext uri="{FF2B5EF4-FFF2-40B4-BE49-F238E27FC236}">
                <a16:creationId xmlns:a16="http://schemas.microsoft.com/office/drawing/2014/main" id="{0B1C69E8-C370-43D8-81AA-AB0119E4CD31}"/>
              </a:ext>
            </a:extLst>
          </p:cNvPr>
          <p:cNvPicPr>
            <a:picLocks noChangeAspect="1"/>
          </p:cNvPicPr>
          <p:nvPr userDrawn="1"/>
        </p:nvPicPr>
        <p:blipFill>
          <a:blip r:embed="rId5"/>
          <a:stretch>
            <a:fillRect/>
          </a:stretch>
        </p:blipFill>
        <p:spPr>
          <a:xfrm>
            <a:off x="304799" y="304800"/>
            <a:ext cx="5313687" cy="506913"/>
          </a:xfrm>
          <a:prstGeom prst="rect">
            <a:avLst/>
          </a:prstGeom>
        </p:spPr>
      </p:pic>
    </p:spTree>
    <p:extLst>
      <p:ext uri="{BB962C8B-B14F-4D97-AF65-F5344CB8AC3E}">
        <p14:creationId xmlns:p14="http://schemas.microsoft.com/office/powerpoint/2010/main" val="569656255"/>
      </p:ext>
    </p:extLst>
  </p:cSld>
  <p:clrMap bg1="lt1" tx1="dk1" bg2="lt2" tx2="dk2" accent1="accent1" accent2="accent2" accent3="accent3" accent4="accent4" accent5="accent5" accent6="accent6" hlink="hlink" folHlink="folHlink"/>
  <p:sldLayoutIdLst>
    <p:sldLayoutId id="2147483710" r:id="rId1"/>
    <p:sldLayoutId id="2147483720" r:id="rId2"/>
    <p:sldLayoutId id="21474837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192" userDrawn="1">
          <p15:clr>
            <a:srgbClr val="F26B43"/>
          </p15:clr>
        </p15:guide>
        <p15:guide id="4"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lue Rectangle">
            <a:extLst>
              <a:ext uri="{FF2B5EF4-FFF2-40B4-BE49-F238E27FC236}">
                <a16:creationId xmlns:a16="http://schemas.microsoft.com/office/drawing/2014/main" id="{B09D283E-F7D5-43DA-A9E7-6E6474DF99D7}"/>
              </a:ext>
              <a:ext uri="{C183D7F6-B498-43B3-948B-1728B52AA6E4}">
                <adec:decorative xmlns:adec="http://schemas.microsoft.com/office/drawing/2017/decorative" val="1"/>
              </a:ext>
            </a:extLst>
          </p:cNvPr>
          <p:cNvSpPr/>
          <p:nvPr userDrawn="1"/>
        </p:nvSpPr>
        <p:spPr>
          <a:xfrm>
            <a:off x="1524" y="0"/>
            <a:ext cx="12190476" cy="6114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ey Rectangle">
            <a:extLst>
              <a:ext uri="{FF2B5EF4-FFF2-40B4-BE49-F238E27FC236}">
                <a16:creationId xmlns:a16="http://schemas.microsoft.com/office/drawing/2014/main" id="{FBC5E9AA-A200-4DBB-BA55-E6325E4F79F6}"/>
              </a:ext>
              <a:ext uri="{C183D7F6-B498-43B3-948B-1728B52AA6E4}">
                <adec:decorative xmlns:adec="http://schemas.microsoft.com/office/drawing/2017/decorative" val="1"/>
              </a:ext>
            </a:extLst>
          </p:cNvPr>
          <p:cNvSpPr/>
          <p:nvPr userDrawn="1"/>
        </p:nvSpPr>
        <p:spPr>
          <a:xfrm>
            <a:off x="1524" y="6428112"/>
            <a:ext cx="12190476" cy="430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PAC">
            <a:extLst>
              <a:ext uri="{FF2B5EF4-FFF2-40B4-BE49-F238E27FC236}">
                <a16:creationId xmlns:a16="http://schemas.microsoft.com/office/drawing/2014/main" id="{A120AAA3-22BC-47BA-AC64-814C7BCD486A}"/>
              </a:ext>
            </a:extLst>
          </p:cNvPr>
          <p:cNvSpPr txBox="1"/>
          <p:nvPr userDrawn="1"/>
        </p:nvSpPr>
        <p:spPr>
          <a:xfrm>
            <a:off x="205605" y="6507179"/>
            <a:ext cx="4490841" cy="276999"/>
          </a:xfrm>
          <a:prstGeom prst="rect">
            <a:avLst/>
          </a:prstGeom>
          <a:noFill/>
        </p:spPr>
        <p:txBody>
          <a:bodyPr wrap="square" rtlCol="0">
            <a:spAutoFit/>
          </a:bodyPr>
          <a:lstStyle/>
          <a:p>
            <a:pPr algn="l"/>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 PRODUCTION AND CONSERVATION</a:t>
            </a:r>
          </a:p>
        </p:txBody>
      </p:sp>
      <p:sp>
        <p:nvSpPr>
          <p:cNvPr id="6" name="FSA|NRCS|RMA|BC">
            <a:extLst>
              <a:ext uri="{FF2B5EF4-FFF2-40B4-BE49-F238E27FC236}">
                <a16:creationId xmlns:a16="http://schemas.microsoft.com/office/drawing/2014/main" id="{DA92B40F-55B6-4C69-A7EB-3AD64D641DAE}"/>
              </a:ext>
            </a:extLst>
          </p:cNvPr>
          <p:cNvSpPr txBox="1"/>
          <p:nvPr userDrawn="1"/>
        </p:nvSpPr>
        <p:spPr>
          <a:xfrm>
            <a:off x="7495554" y="6514437"/>
            <a:ext cx="4490841" cy="276999"/>
          </a:xfrm>
          <a:prstGeom prst="rect">
            <a:avLst/>
          </a:prstGeom>
          <a:noFill/>
        </p:spPr>
        <p:txBody>
          <a:bodyPr wrap="square" rtlCol="0">
            <a:spAutoFit/>
          </a:bodyPr>
          <a:lstStyle/>
          <a:p>
            <a:pPr algn="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FSA | NRCS | RMA | Business Center</a:t>
            </a:r>
          </a:p>
        </p:txBody>
      </p:sp>
      <p:pic>
        <p:nvPicPr>
          <p:cNvPr id="10" name="Picture 9">
            <a:extLst>
              <a:ext uri="{FF2B5EF4-FFF2-40B4-BE49-F238E27FC236}">
                <a16:creationId xmlns:a16="http://schemas.microsoft.com/office/drawing/2014/main" id="{C2FF451D-0E9A-41EB-AA9E-A3356E666B6E}"/>
              </a:ext>
            </a:extLst>
          </p:cNvPr>
          <p:cNvPicPr>
            <a:picLocks noChangeAspect="1"/>
          </p:cNvPicPr>
          <p:nvPr userDrawn="1"/>
        </p:nvPicPr>
        <p:blipFill>
          <a:blip r:embed="rId11"/>
          <a:stretch>
            <a:fillRect/>
          </a:stretch>
        </p:blipFill>
        <p:spPr>
          <a:xfrm>
            <a:off x="298788" y="152400"/>
            <a:ext cx="3016523" cy="287769"/>
          </a:xfrm>
          <a:prstGeom prst="rect">
            <a:avLst/>
          </a:prstGeom>
        </p:spPr>
      </p:pic>
    </p:spTree>
    <p:extLst>
      <p:ext uri="{BB962C8B-B14F-4D97-AF65-F5344CB8AC3E}">
        <p14:creationId xmlns:p14="http://schemas.microsoft.com/office/powerpoint/2010/main" val="328656255"/>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12" r:id="rId3"/>
    <p:sldLayoutId id="2147483713" r:id="rId4"/>
    <p:sldLayoutId id="2147483723" r:id="rId5"/>
    <p:sldLayoutId id="2147483724" r:id="rId6"/>
    <p:sldLayoutId id="2147483725" r:id="rId7"/>
    <p:sldLayoutId id="2147483726" r:id="rId8"/>
    <p:sldLayoutId id="214748372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96" userDrawn="1">
          <p15:clr>
            <a:srgbClr val="F26B43"/>
          </p15:clr>
        </p15:guide>
        <p15:guide id="4" orient="horz" pos="4224" userDrawn="1">
          <p15:clr>
            <a:srgbClr val="F26B43"/>
          </p15:clr>
        </p15:guide>
        <p15:guide id="5" pos="384" userDrawn="1">
          <p15:clr>
            <a:srgbClr val="F26B43"/>
          </p15:clr>
        </p15:guide>
        <p15:guide id="6" orient="horz" pos="768" userDrawn="1">
          <p15:clr>
            <a:srgbClr val="F26B43"/>
          </p15:clr>
        </p15:guide>
        <p15:guide id="7" pos="7296" userDrawn="1">
          <p15:clr>
            <a:srgbClr val="F26B43"/>
          </p15:clr>
        </p15:guide>
        <p15:guide id="8" orient="horz" pos="3672" userDrawn="1">
          <p15:clr>
            <a:srgbClr val="F26B43"/>
          </p15:clr>
        </p15:guide>
        <p15:guide id="9" orient="horz" pos="576" userDrawn="1">
          <p15:clr>
            <a:srgbClr val="F26B43"/>
          </p15:clr>
        </p15:guide>
        <p15:guide id="10"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6.jpeg"/><Relationship Id="rId1" Type="http://schemas.openxmlformats.org/officeDocument/2006/relationships/slideLayout" Target="../slideLayouts/slideLayout8.xml"/><Relationship Id="rId5" Type="http://schemas.openxmlformats.org/officeDocument/2006/relationships/image" Target="../media/image28.jpg"/><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soiltesting.tamu.edu/laboratory-methods/" TargetMode="External"/><Relationship Id="rId2" Type="http://schemas.openxmlformats.org/officeDocument/2006/relationships/hyperlink" Target="https://websoilsurvey.nrcs.usda.gov/app/" TargetMode="External"/><Relationship Id="rId1" Type="http://schemas.openxmlformats.org/officeDocument/2006/relationships/slideLayout" Target="../slideLayouts/slideLayout4.xml"/><Relationship Id="rId4" Type="http://schemas.openxmlformats.org/officeDocument/2006/relationships/hyperlink" Target="https://soiltesting.tamu.edu/soiltesting/wp-content/uploads/sites/13/2023/05/E-53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E409333-BA0D-4E8D-8F8B-ECF846A6D796}"/>
              </a:ext>
            </a:extLst>
          </p:cNvPr>
          <p:cNvSpPr>
            <a:spLocks noGrp="1"/>
          </p:cNvSpPr>
          <p:nvPr>
            <p:ph sz="quarter" idx="14"/>
          </p:nvPr>
        </p:nvSpPr>
        <p:spPr>
          <a:xfrm>
            <a:off x="209011" y="1255271"/>
            <a:ext cx="5757817" cy="4114207"/>
          </a:xfrm>
        </p:spPr>
        <p:txBody>
          <a:bodyPr/>
          <a:lstStyle/>
          <a:p>
            <a:r>
              <a:rPr lang="en-US" dirty="0"/>
              <a:t>2025 Texas Envirothon Soils &amp; Land Use Presentation</a:t>
            </a:r>
          </a:p>
          <a:p>
            <a:r>
              <a:rPr lang="en-US" sz="2400" dirty="0"/>
              <a:t>Isaiah Jaramillo &amp; John Patton</a:t>
            </a:r>
          </a:p>
          <a:p>
            <a:r>
              <a:rPr lang="en-US" sz="2400" dirty="0"/>
              <a:t>Resource </a:t>
            </a:r>
            <a:r>
              <a:rPr lang="en-US" sz="2400"/>
              <a:t>Soil Scientists</a:t>
            </a:r>
            <a:endParaRPr lang="en-US" sz="2400" dirty="0"/>
          </a:p>
          <a:p>
            <a:r>
              <a:rPr lang="en-US" sz="2400" dirty="0"/>
              <a:t>USDA-NRCS</a:t>
            </a:r>
          </a:p>
        </p:txBody>
      </p:sp>
      <p:sp>
        <p:nvSpPr>
          <p:cNvPr id="7" name="Picture Placeholder 6">
            <a:extLst>
              <a:ext uri="{FF2B5EF4-FFF2-40B4-BE49-F238E27FC236}">
                <a16:creationId xmlns:a16="http://schemas.microsoft.com/office/drawing/2014/main" id="{C1C1E137-B089-446E-9291-C168AC24597F}"/>
              </a:ext>
            </a:extLst>
          </p:cNvPr>
          <p:cNvSpPr>
            <a:spLocks noGrp="1"/>
          </p:cNvSpPr>
          <p:nvPr>
            <p:ph type="pic" sz="quarter" idx="11"/>
          </p:nvPr>
        </p:nvSpPr>
        <p:spPr/>
        <p:txBody>
          <a:bodyPr/>
          <a:lstStyle/>
          <a:p>
            <a:endParaRPr lang="en-US"/>
          </a:p>
        </p:txBody>
      </p:sp>
      <p:sp>
        <p:nvSpPr>
          <p:cNvPr id="8" name="Picture Placeholder 7">
            <a:extLst>
              <a:ext uri="{FF2B5EF4-FFF2-40B4-BE49-F238E27FC236}">
                <a16:creationId xmlns:a16="http://schemas.microsoft.com/office/drawing/2014/main" id="{26087065-E1D1-4222-A146-780A56F5B4C6}"/>
              </a:ext>
            </a:extLst>
          </p:cNvPr>
          <p:cNvSpPr>
            <a:spLocks noGrp="1"/>
          </p:cNvSpPr>
          <p:nvPr>
            <p:ph type="pic" sz="quarter" idx="12"/>
          </p:nvPr>
        </p:nvSpPr>
        <p:spPr/>
        <p:txBody>
          <a:bodyPr/>
          <a:lstStyle/>
          <a:p>
            <a:endParaRPr lang="en-US"/>
          </a:p>
        </p:txBody>
      </p:sp>
      <p:sp>
        <p:nvSpPr>
          <p:cNvPr id="9" name="Picture Placeholder 8">
            <a:extLst>
              <a:ext uri="{FF2B5EF4-FFF2-40B4-BE49-F238E27FC236}">
                <a16:creationId xmlns:a16="http://schemas.microsoft.com/office/drawing/2014/main" id="{E1881297-8F1D-4E2D-A6C7-6C484A5A6D70}"/>
              </a:ext>
            </a:extLst>
          </p:cNvPr>
          <p:cNvSpPr>
            <a:spLocks noGrp="1"/>
          </p:cNvSpPr>
          <p:nvPr>
            <p:ph type="pic" sz="quarter" idx="13"/>
          </p:nvPr>
        </p:nvSpPr>
        <p:spPr/>
        <p:txBody>
          <a:bodyPr/>
          <a:lstStyle/>
          <a:p>
            <a:endParaRPr lang="en-US"/>
          </a:p>
        </p:txBody>
      </p:sp>
      <p:pic>
        <p:nvPicPr>
          <p:cNvPr id="3" name="Picture Placeholder 13" descr="A picture containing person, outdoor, sky, standing&#10;&#10;Description automatically generated">
            <a:extLst>
              <a:ext uri="{FF2B5EF4-FFF2-40B4-BE49-F238E27FC236}">
                <a16:creationId xmlns:a16="http://schemas.microsoft.com/office/drawing/2014/main" id="{1C1BCF2F-0A6E-2737-B596-B18FFC1F6558}"/>
              </a:ext>
            </a:extLst>
          </p:cNvPr>
          <p:cNvPicPr>
            <a:picLocks noChangeAspect="1"/>
          </p:cNvPicPr>
          <p:nvPr/>
        </p:nvPicPr>
        <p:blipFill rotWithShape="1">
          <a:blip r:embed="rId3"/>
          <a:srcRect t="6114" b="6114"/>
          <a:stretch/>
        </p:blipFill>
        <p:spPr>
          <a:xfrm>
            <a:off x="6225172" y="1255270"/>
            <a:ext cx="2902596" cy="2047712"/>
          </a:xfrm>
          <a:prstGeom prst="rect">
            <a:avLst/>
          </a:prstGeom>
        </p:spPr>
      </p:pic>
      <p:pic>
        <p:nvPicPr>
          <p:cNvPr id="4" name="Picture Placeholder 15" descr="A picture containing grass, worm, soil&#10;&#10;Description automatically generated">
            <a:extLst>
              <a:ext uri="{FF2B5EF4-FFF2-40B4-BE49-F238E27FC236}">
                <a16:creationId xmlns:a16="http://schemas.microsoft.com/office/drawing/2014/main" id="{4950715F-A5F9-140B-412D-828D4C82B145}"/>
              </a:ext>
            </a:extLst>
          </p:cNvPr>
          <p:cNvPicPr>
            <a:picLocks noChangeAspect="1"/>
          </p:cNvPicPr>
          <p:nvPr/>
        </p:nvPicPr>
        <p:blipFill>
          <a:blip r:embed="rId4"/>
          <a:srcRect t="3565" b="3565"/>
          <a:stretch>
            <a:fillRect/>
          </a:stretch>
        </p:blipFill>
        <p:spPr>
          <a:xfrm>
            <a:off x="9320064" y="1255713"/>
            <a:ext cx="2871936" cy="2047270"/>
          </a:xfrm>
          <a:prstGeom prst="rect">
            <a:avLst/>
          </a:prstGeom>
        </p:spPr>
      </p:pic>
      <p:pic>
        <p:nvPicPr>
          <p:cNvPr id="5" name="Picture Placeholder 17" descr="A picture containing grass, sky, outdoor, outdoor object&#10;&#10;Description automatically generated">
            <a:extLst>
              <a:ext uri="{FF2B5EF4-FFF2-40B4-BE49-F238E27FC236}">
                <a16:creationId xmlns:a16="http://schemas.microsoft.com/office/drawing/2014/main" id="{AA68C21F-3322-62A1-9AF7-39AC9450024B}"/>
              </a:ext>
            </a:extLst>
          </p:cNvPr>
          <p:cNvPicPr>
            <a:picLocks noChangeAspect="1"/>
          </p:cNvPicPr>
          <p:nvPr/>
        </p:nvPicPr>
        <p:blipFill rotWithShape="1">
          <a:blip r:embed="rId5"/>
          <a:srcRect t="8145" b="8145"/>
          <a:stretch/>
        </p:blipFill>
        <p:spPr>
          <a:xfrm>
            <a:off x="6225172" y="3495279"/>
            <a:ext cx="5966828" cy="1873645"/>
          </a:xfrm>
          <a:prstGeom prst="rect">
            <a:avLst/>
          </a:prstGeom>
        </p:spPr>
      </p:pic>
      <p:pic>
        <p:nvPicPr>
          <p:cNvPr id="6" name="NRCS Raindrop" descr="NRCS Raindrop Graphic">
            <a:extLst>
              <a:ext uri="{FF2B5EF4-FFF2-40B4-BE49-F238E27FC236}">
                <a16:creationId xmlns:a16="http://schemas.microsoft.com/office/drawing/2014/main" id="{130B38F8-258F-4DC9-B8F1-B20A1A726BF0}"/>
              </a:ext>
            </a:extLst>
          </p:cNvPr>
          <p:cNvPicPr>
            <a:picLocks noChangeAspect="1"/>
          </p:cNvPicPr>
          <p:nvPr/>
        </p:nvPicPr>
        <p:blipFill rotWithShape="1">
          <a:blip r:embed="rId6"/>
          <a:srcRect r="50000"/>
          <a:stretch/>
        </p:blipFill>
        <p:spPr>
          <a:xfrm>
            <a:off x="10463393" y="1554638"/>
            <a:ext cx="1728609" cy="3496689"/>
          </a:xfrm>
          <a:prstGeom prst="rect">
            <a:avLst/>
          </a:prstGeom>
        </p:spPr>
      </p:pic>
    </p:spTree>
    <p:extLst>
      <p:ext uri="{BB962C8B-B14F-4D97-AF65-F5344CB8AC3E}">
        <p14:creationId xmlns:p14="http://schemas.microsoft.com/office/powerpoint/2010/main" val="148268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570375-AEC0-941D-6BDB-9227D0C0F6DB}"/>
              </a:ext>
            </a:extLst>
          </p:cNvPr>
          <p:cNvSpPr>
            <a:spLocks noGrp="1"/>
          </p:cNvSpPr>
          <p:nvPr>
            <p:ph type="body" sz="quarter" idx="11"/>
          </p:nvPr>
        </p:nvSpPr>
        <p:spPr/>
        <p:txBody>
          <a:bodyPr/>
          <a:lstStyle/>
          <a:p>
            <a:pPr algn="ctr"/>
            <a:r>
              <a:rPr lang="en-US" sz="3600" dirty="0"/>
              <a:t>Relative Age of Texas Parent Material</a:t>
            </a:r>
          </a:p>
        </p:txBody>
      </p:sp>
      <p:sp>
        <p:nvSpPr>
          <p:cNvPr id="5" name="Content Placeholder 4">
            <a:extLst>
              <a:ext uri="{FF2B5EF4-FFF2-40B4-BE49-F238E27FC236}">
                <a16:creationId xmlns:a16="http://schemas.microsoft.com/office/drawing/2014/main" id="{70B5CA6F-0CA8-7F81-81F3-7D2EF9729E04}"/>
              </a:ext>
            </a:extLst>
          </p:cNvPr>
          <p:cNvSpPr>
            <a:spLocks noGrp="1"/>
          </p:cNvSpPr>
          <p:nvPr>
            <p:ph sz="quarter" idx="10"/>
          </p:nvPr>
        </p:nvSpPr>
        <p:spPr>
          <a:xfrm>
            <a:off x="6889898" y="1627908"/>
            <a:ext cx="4997302" cy="4506191"/>
          </a:xfrm>
        </p:spPr>
        <p:txBody>
          <a:bodyPr/>
          <a:lstStyle/>
          <a:p>
            <a:pPr>
              <a:lnSpc>
                <a:spcPct val="90000"/>
              </a:lnSpc>
            </a:pPr>
            <a:r>
              <a:rPr lang="en-US" altLang="en-US" sz="2800" dirty="0">
                <a:latin typeface="Lato" panose="020F0502020204030203" pitchFamily="34" charset="0"/>
              </a:rPr>
              <a:t>Younger material on top of </a:t>
            </a:r>
            <a:br>
              <a:rPr lang="en-US" altLang="en-US" sz="2800" dirty="0">
                <a:latin typeface="Lato" panose="020F0502020204030203" pitchFamily="34" charset="0"/>
              </a:rPr>
            </a:br>
            <a:r>
              <a:rPr lang="en-US" altLang="en-US" sz="2800" dirty="0">
                <a:latin typeface="Lato" panose="020F0502020204030203" pitchFamily="34" charset="0"/>
              </a:rPr>
              <a:t>older material</a:t>
            </a:r>
          </a:p>
          <a:p>
            <a:pPr>
              <a:lnSpc>
                <a:spcPct val="90000"/>
              </a:lnSpc>
            </a:pPr>
            <a:endParaRPr lang="en-US" altLang="en-US" sz="1400" dirty="0">
              <a:latin typeface="Lato" panose="020F0502020204030203" pitchFamily="34" charset="0"/>
            </a:endParaRPr>
          </a:p>
          <a:p>
            <a:pPr>
              <a:lnSpc>
                <a:spcPct val="90000"/>
              </a:lnSpc>
            </a:pPr>
            <a:r>
              <a:rPr lang="en-US" altLang="en-US" sz="2800" dirty="0">
                <a:latin typeface="Lato" panose="020F0502020204030203" pitchFamily="34" charset="0"/>
              </a:rPr>
              <a:t>Most geologic time scales are arranged in the same way, younger on top of older </a:t>
            </a:r>
          </a:p>
          <a:p>
            <a:endParaRPr lang="en-US" dirty="0"/>
          </a:p>
        </p:txBody>
      </p:sp>
      <p:pic>
        <p:nvPicPr>
          <p:cNvPr id="11" name="Picture 10" descr="Map&#10;&#10;Description automatically generated">
            <a:extLst>
              <a:ext uri="{FF2B5EF4-FFF2-40B4-BE49-F238E27FC236}">
                <a16:creationId xmlns:a16="http://schemas.microsoft.com/office/drawing/2014/main" id="{93DCDE4F-C5FB-A9ED-EB82-3561A363FCD9}"/>
              </a:ext>
            </a:extLst>
          </p:cNvPr>
          <p:cNvPicPr>
            <a:picLocks noChangeAspect="1"/>
          </p:cNvPicPr>
          <p:nvPr/>
        </p:nvPicPr>
        <p:blipFill>
          <a:blip r:embed="rId3"/>
          <a:stretch>
            <a:fillRect/>
          </a:stretch>
        </p:blipFill>
        <p:spPr>
          <a:xfrm>
            <a:off x="614606" y="1627908"/>
            <a:ext cx="4687497" cy="4000405"/>
          </a:xfrm>
          <a:prstGeom prst="rect">
            <a:avLst/>
          </a:prstGeom>
        </p:spPr>
      </p:pic>
      <p:cxnSp>
        <p:nvCxnSpPr>
          <p:cNvPr id="13" name="Straight Arrow Connector 12">
            <a:extLst>
              <a:ext uri="{FF2B5EF4-FFF2-40B4-BE49-F238E27FC236}">
                <a16:creationId xmlns:a16="http://schemas.microsoft.com/office/drawing/2014/main" id="{3991A970-BF06-A1EF-674D-4D7730200EF0}"/>
              </a:ext>
            </a:extLst>
          </p:cNvPr>
          <p:cNvCxnSpPr/>
          <p:nvPr/>
        </p:nvCxnSpPr>
        <p:spPr>
          <a:xfrm flipH="1">
            <a:off x="4646428" y="1924493"/>
            <a:ext cx="2073349" cy="1265274"/>
          </a:xfrm>
          <a:prstGeom prst="straightConnector1">
            <a:avLst/>
          </a:prstGeom>
          <a:ln w="28575">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BFA0306-BBE0-E81F-7FD7-144BE9186925}"/>
              </a:ext>
            </a:extLst>
          </p:cNvPr>
          <p:cNvCxnSpPr/>
          <p:nvPr/>
        </p:nvCxnSpPr>
        <p:spPr>
          <a:xfrm flipH="1">
            <a:off x="3848986" y="3104707"/>
            <a:ext cx="2870791" cy="244549"/>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50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F76FC799-A3A9-1616-589C-C6DB3C240998}"/>
              </a:ext>
            </a:extLst>
          </p:cNvPr>
          <p:cNvPicPr>
            <a:picLocks noChangeAspect="1"/>
          </p:cNvPicPr>
          <p:nvPr/>
        </p:nvPicPr>
        <p:blipFill>
          <a:blip r:embed="rId3"/>
          <a:stretch>
            <a:fillRect/>
          </a:stretch>
        </p:blipFill>
        <p:spPr>
          <a:xfrm>
            <a:off x="627322" y="871155"/>
            <a:ext cx="10962166" cy="5115690"/>
          </a:xfrm>
          <a:prstGeom prst="rect">
            <a:avLst/>
          </a:prstGeom>
        </p:spPr>
      </p:pic>
    </p:spTree>
    <p:extLst>
      <p:ext uri="{BB962C8B-B14F-4D97-AF65-F5344CB8AC3E}">
        <p14:creationId xmlns:p14="http://schemas.microsoft.com/office/powerpoint/2010/main" val="1126543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5C389B-7A5A-CAAF-2C55-2E4D06AD9D64}"/>
              </a:ext>
            </a:extLst>
          </p:cNvPr>
          <p:cNvSpPr>
            <a:spLocks noGrp="1"/>
          </p:cNvSpPr>
          <p:nvPr>
            <p:ph sz="quarter" idx="10"/>
          </p:nvPr>
        </p:nvSpPr>
        <p:spPr>
          <a:xfrm>
            <a:off x="505434" y="4431751"/>
            <a:ext cx="11381766" cy="1702348"/>
          </a:xfrm>
        </p:spPr>
        <p:txBody>
          <a:bodyPr/>
          <a:lstStyle/>
          <a:p>
            <a:pPr marL="0" indent="0" algn="ctr">
              <a:lnSpc>
                <a:spcPct val="80000"/>
              </a:lnSpc>
              <a:buNone/>
            </a:pPr>
            <a:r>
              <a:rPr lang="en-US" altLang="en-US" sz="1800" b="1" dirty="0">
                <a:latin typeface="Lato" panose="020F0502020204030203" pitchFamily="34" charset="0"/>
              </a:rPr>
              <a:t>Texas has the following types of parent material:</a:t>
            </a:r>
          </a:p>
          <a:p>
            <a:pPr lvl="1" algn="ctr">
              <a:lnSpc>
                <a:spcPct val="80000"/>
              </a:lnSpc>
            </a:pPr>
            <a:r>
              <a:rPr lang="en-US" altLang="en-US" sz="1600" dirty="0">
                <a:latin typeface="Lato" panose="020F0502020204030203" pitchFamily="34" charset="0"/>
              </a:rPr>
              <a:t>Residual – formed in place, such as from bedrock</a:t>
            </a:r>
          </a:p>
          <a:p>
            <a:pPr lvl="1" algn="ctr">
              <a:lnSpc>
                <a:spcPct val="80000"/>
              </a:lnSpc>
            </a:pPr>
            <a:r>
              <a:rPr lang="en-US" altLang="en-US" sz="1600" dirty="0">
                <a:latin typeface="Lato" panose="020F0502020204030203" pitchFamily="34" charset="0"/>
              </a:rPr>
              <a:t>Colluvium – material moved by creep, slide or local wash from higher elevations (such as rockslides or landslides)</a:t>
            </a:r>
          </a:p>
          <a:p>
            <a:pPr lvl="1" algn="ctr">
              <a:lnSpc>
                <a:spcPct val="80000"/>
              </a:lnSpc>
            </a:pPr>
            <a:r>
              <a:rPr lang="en-US" altLang="en-US" sz="1600" dirty="0">
                <a:latin typeface="Lato" panose="020F0502020204030203" pitchFamily="34" charset="0"/>
              </a:rPr>
              <a:t>Alluvial – Deposited by rivers, creeks or streams</a:t>
            </a:r>
          </a:p>
          <a:p>
            <a:pPr lvl="1" algn="ctr">
              <a:lnSpc>
                <a:spcPct val="80000"/>
              </a:lnSpc>
            </a:pPr>
            <a:r>
              <a:rPr lang="en-US" altLang="en-US" sz="1600" dirty="0">
                <a:latin typeface="Lato" panose="020F0502020204030203" pitchFamily="34" charset="0"/>
              </a:rPr>
              <a:t>Marine – deposited by oceans</a:t>
            </a:r>
          </a:p>
          <a:p>
            <a:pPr lvl="1" algn="ctr">
              <a:lnSpc>
                <a:spcPct val="80000"/>
              </a:lnSpc>
            </a:pPr>
            <a:r>
              <a:rPr lang="en-US" altLang="en-US" sz="1600" dirty="0">
                <a:latin typeface="Lato" panose="020F0502020204030203" pitchFamily="34" charset="0"/>
              </a:rPr>
              <a:t>Eolian – deposited by wind</a:t>
            </a:r>
          </a:p>
          <a:p>
            <a:endParaRPr lang="en-US" dirty="0"/>
          </a:p>
        </p:txBody>
      </p:sp>
      <p:sp>
        <p:nvSpPr>
          <p:cNvPr id="3" name="Text Placeholder 2">
            <a:extLst>
              <a:ext uri="{FF2B5EF4-FFF2-40B4-BE49-F238E27FC236}">
                <a16:creationId xmlns:a16="http://schemas.microsoft.com/office/drawing/2014/main" id="{D10F00C2-9A68-0F66-BE85-C22BCA6FBF78}"/>
              </a:ext>
            </a:extLst>
          </p:cNvPr>
          <p:cNvSpPr>
            <a:spLocks noGrp="1"/>
          </p:cNvSpPr>
          <p:nvPr>
            <p:ph type="body" sz="quarter" idx="11"/>
          </p:nvPr>
        </p:nvSpPr>
        <p:spPr/>
        <p:txBody>
          <a:bodyPr/>
          <a:lstStyle/>
          <a:p>
            <a:pPr algn="ctr"/>
            <a:r>
              <a:rPr lang="en-US" dirty="0"/>
              <a:t>Basic Kinds and Origin of Parent Material</a:t>
            </a:r>
          </a:p>
        </p:txBody>
      </p:sp>
      <p:pic>
        <p:nvPicPr>
          <p:cNvPr id="5" name="Picture 4" descr="Diagram&#10;&#10;Description automatically generated">
            <a:extLst>
              <a:ext uri="{FF2B5EF4-FFF2-40B4-BE49-F238E27FC236}">
                <a16:creationId xmlns:a16="http://schemas.microsoft.com/office/drawing/2014/main" id="{E34338CD-F274-25C1-C848-4AFD5E387028}"/>
              </a:ext>
            </a:extLst>
          </p:cNvPr>
          <p:cNvPicPr>
            <a:picLocks noChangeAspect="1"/>
          </p:cNvPicPr>
          <p:nvPr/>
        </p:nvPicPr>
        <p:blipFill>
          <a:blip r:embed="rId2"/>
          <a:stretch>
            <a:fillRect/>
          </a:stretch>
        </p:blipFill>
        <p:spPr>
          <a:xfrm>
            <a:off x="2381693" y="1520456"/>
            <a:ext cx="7155990" cy="2806995"/>
          </a:xfrm>
          <a:prstGeom prst="rect">
            <a:avLst/>
          </a:prstGeom>
        </p:spPr>
      </p:pic>
    </p:spTree>
    <p:extLst>
      <p:ext uri="{BB962C8B-B14F-4D97-AF65-F5344CB8AC3E}">
        <p14:creationId xmlns:p14="http://schemas.microsoft.com/office/powerpoint/2010/main" val="262731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014C45-17FD-3DCF-4972-AA7BD462773F}"/>
              </a:ext>
            </a:extLst>
          </p:cNvPr>
          <p:cNvSpPr>
            <a:spLocks noGrp="1"/>
          </p:cNvSpPr>
          <p:nvPr>
            <p:ph type="body" sz="quarter" idx="11"/>
          </p:nvPr>
        </p:nvSpPr>
        <p:spPr/>
        <p:txBody>
          <a:bodyPr/>
          <a:lstStyle/>
          <a:p>
            <a:pPr algn="ctr"/>
            <a:r>
              <a:rPr lang="en-US" dirty="0"/>
              <a:t>Time</a:t>
            </a:r>
          </a:p>
        </p:txBody>
      </p:sp>
      <p:sp>
        <p:nvSpPr>
          <p:cNvPr id="5" name="Content Placeholder 4">
            <a:extLst>
              <a:ext uri="{FF2B5EF4-FFF2-40B4-BE49-F238E27FC236}">
                <a16:creationId xmlns:a16="http://schemas.microsoft.com/office/drawing/2014/main" id="{2D0FC879-5082-61AB-C06E-15FB69ABAF0F}"/>
              </a:ext>
            </a:extLst>
          </p:cNvPr>
          <p:cNvSpPr>
            <a:spLocks noGrp="1"/>
          </p:cNvSpPr>
          <p:nvPr>
            <p:ph sz="quarter" idx="10"/>
          </p:nvPr>
        </p:nvSpPr>
        <p:spPr>
          <a:xfrm>
            <a:off x="505434" y="1627908"/>
            <a:ext cx="5590566" cy="4506191"/>
          </a:xfrm>
        </p:spPr>
        <p:txBody>
          <a:bodyPr/>
          <a:lstStyle/>
          <a:p>
            <a:pPr eaLnBrk="1" hangingPunct="1">
              <a:lnSpc>
                <a:spcPct val="90000"/>
              </a:lnSpc>
            </a:pPr>
            <a:r>
              <a:rPr lang="en-US" altLang="en-US" sz="2800" dirty="0">
                <a:latin typeface="Lato" panose="020F0502020204030203" pitchFamily="34" charset="0"/>
              </a:rPr>
              <a:t>Soils on flood plains and along the coast are “younger” or less-well developed</a:t>
            </a:r>
          </a:p>
          <a:p>
            <a:pPr eaLnBrk="1" hangingPunct="1">
              <a:lnSpc>
                <a:spcPct val="90000"/>
              </a:lnSpc>
            </a:pPr>
            <a:r>
              <a:rPr lang="en-US" altLang="en-US" sz="2800" dirty="0">
                <a:latin typeface="Lato" panose="020F0502020204030203" pitchFamily="34" charset="0"/>
              </a:rPr>
              <a:t>Stable landscapes have “older” more developed  soils</a:t>
            </a:r>
          </a:p>
          <a:p>
            <a:r>
              <a:rPr lang="en-US" altLang="en-US" sz="2800" dirty="0">
                <a:latin typeface="Lato" panose="020F0502020204030203" pitchFamily="34" charset="0"/>
              </a:rPr>
              <a:t>Takes about 500 years to form an inch of soil from hard parent material</a:t>
            </a:r>
          </a:p>
          <a:p>
            <a:endParaRPr lang="en-US" dirty="0"/>
          </a:p>
        </p:txBody>
      </p:sp>
      <p:pic>
        <p:nvPicPr>
          <p:cNvPr id="7" name="Picture 6" descr="A picture containing text, outdoor, beach, shore&#10;&#10;Description automatically generated">
            <a:extLst>
              <a:ext uri="{FF2B5EF4-FFF2-40B4-BE49-F238E27FC236}">
                <a16:creationId xmlns:a16="http://schemas.microsoft.com/office/drawing/2014/main" id="{F507E66F-D690-E896-19ED-3D1741A0C3BC}"/>
              </a:ext>
            </a:extLst>
          </p:cNvPr>
          <p:cNvPicPr>
            <a:picLocks noChangeAspect="1"/>
          </p:cNvPicPr>
          <p:nvPr/>
        </p:nvPicPr>
        <p:blipFill>
          <a:blip r:embed="rId3"/>
          <a:stretch>
            <a:fillRect/>
          </a:stretch>
        </p:blipFill>
        <p:spPr>
          <a:xfrm>
            <a:off x="7644808" y="1476985"/>
            <a:ext cx="3582117" cy="4808035"/>
          </a:xfrm>
          <a:prstGeom prst="rect">
            <a:avLst/>
          </a:prstGeom>
        </p:spPr>
      </p:pic>
      <p:pic>
        <p:nvPicPr>
          <p:cNvPr id="9" name="Picture 8" descr="A close-up of a measuring tape&#10;&#10;Description automatically generated with medium confidence">
            <a:extLst>
              <a:ext uri="{FF2B5EF4-FFF2-40B4-BE49-F238E27FC236}">
                <a16:creationId xmlns:a16="http://schemas.microsoft.com/office/drawing/2014/main" id="{DA98FAF0-F056-5F6E-6E7C-05E010BDD4AD}"/>
              </a:ext>
            </a:extLst>
          </p:cNvPr>
          <p:cNvPicPr>
            <a:picLocks noChangeAspect="1"/>
          </p:cNvPicPr>
          <p:nvPr/>
        </p:nvPicPr>
        <p:blipFill>
          <a:blip r:embed="rId4"/>
          <a:stretch>
            <a:fillRect/>
          </a:stretch>
        </p:blipFill>
        <p:spPr>
          <a:xfrm>
            <a:off x="3944208" y="4962373"/>
            <a:ext cx="3212390" cy="1062923"/>
          </a:xfrm>
          <a:prstGeom prst="rect">
            <a:avLst/>
          </a:prstGeom>
        </p:spPr>
      </p:pic>
    </p:spTree>
    <p:extLst>
      <p:ext uri="{BB962C8B-B14F-4D97-AF65-F5344CB8AC3E}">
        <p14:creationId xmlns:p14="http://schemas.microsoft.com/office/powerpoint/2010/main" val="97148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BD92B-68D6-A454-0F92-C5139BEA551D}"/>
              </a:ext>
            </a:extLst>
          </p:cNvPr>
          <p:cNvSpPr>
            <a:spLocks noGrp="1"/>
          </p:cNvSpPr>
          <p:nvPr>
            <p:ph type="body" sz="quarter" idx="11"/>
          </p:nvPr>
        </p:nvSpPr>
        <p:spPr/>
        <p:txBody>
          <a:bodyPr/>
          <a:lstStyle/>
          <a:p>
            <a:pPr algn="ctr"/>
            <a:r>
              <a:rPr lang="en-US" dirty="0"/>
              <a:t>Simplified Soil Profile</a:t>
            </a:r>
          </a:p>
        </p:txBody>
      </p:sp>
      <p:sp>
        <p:nvSpPr>
          <p:cNvPr id="5" name="Content Placeholder 4">
            <a:extLst>
              <a:ext uri="{FF2B5EF4-FFF2-40B4-BE49-F238E27FC236}">
                <a16:creationId xmlns:a16="http://schemas.microsoft.com/office/drawing/2014/main" id="{55992DF9-4ABC-E2F1-8D0F-E042AC824645}"/>
              </a:ext>
            </a:extLst>
          </p:cNvPr>
          <p:cNvSpPr>
            <a:spLocks noGrp="1"/>
          </p:cNvSpPr>
          <p:nvPr>
            <p:ph sz="quarter" idx="10"/>
          </p:nvPr>
        </p:nvSpPr>
        <p:spPr>
          <a:xfrm>
            <a:off x="505434" y="1627908"/>
            <a:ext cx="5590566" cy="4506191"/>
          </a:xfrm>
        </p:spPr>
        <p:txBody>
          <a:bodyPr/>
          <a:lstStyle/>
          <a:p>
            <a:pPr eaLnBrk="1" hangingPunct="1"/>
            <a:r>
              <a:rPr lang="en-US" altLang="en-US" sz="2800" dirty="0">
                <a:latin typeface="Lato" panose="020F0502020204030203" pitchFamily="34" charset="0"/>
              </a:rPr>
              <a:t>A= Surface Horizon</a:t>
            </a:r>
          </a:p>
          <a:p>
            <a:pPr lvl="1" eaLnBrk="1" hangingPunct="1"/>
            <a:r>
              <a:rPr lang="en-US" altLang="en-US" sz="2000" dirty="0">
                <a:latin typeface="Lato" panose="020F0502020204030203" pitchFamily="34" charset="0"/>
              </a:rPr>
              <a:t>(Most biologically active)</a:t>
            </a:r>
          </a:p>
          <a:p>
            <a:pPr lvl="1" eaLnBrk="1" hangingPunct="1"/>
            <a:endParaRPr lang="en-US" altLang="en-US" sz="2000" dirty="0">
              <a:latin typeface="Lato" panose="020F0502020204030203" pitchFamily="34" charset="0"/>
            </a:endParaRPr>
          </a:p>
          <a:p>
            <a:pPr eaLnBrk="1" hangingPunct="1"/>
            <a:r>
              <a:rPr lang="en-US" altLang="en-US" sz="2800" dirty="0">
                <a:latin typeface="Lato" panose="020F0502020204030203" pitchFamily="34" charset="0"/>
              </a:rPr>
              <a:t>B = Subsoil Horizon</a:t>
            </a:r>
          </a:p>
          <a:p>
            <a:pPr lvl="1" eaLnBrk="1" hangingPunct="1"/>
            <a:r>
              <a:rPr lang="en-US" altLang="en-US" sz="2000" dirty="0">
                <a:latin typeface="Lato" panose="020F0502020204030203" pitchFamily="34" charset="0"/>
              </a:rPr>
              <a:t>(Typically has higher clay content and blocky structure)</a:t>
            </a:r>
          </a:p>
          <a:p>
            <a:pPr eaLnBrk="1" hangingPunct="1"/>
            <a:endParaRPr lang="en-US" altLang="en-US" sz="1800" dirty="0">
              <a:latin typeface="Lato" panose="020F0502020204030203" pitchFamily="34" charset="0"/>
            </a:endParaRPr>
          </a:p>
          <a:p>
            <a:pPr eaLnBrk="1" hangingPunct="1"/>
            <a:r>
              <a:rPr lang="en-US" altLang="en-US" sz="2800" dirty="0">
                <a:latin typeface="Lato" panose="020F0502020204030203" pitchFamily="34" charset="0"/>
              </a:rPr>
              <a:t>C = Parent Material</a:t>
            </a:r>
          </a:p>
          <a:p>
            <a:pPr lvl="1" eaLnBrk="1" hangingPunct="1"/>
            <a:r>
              <a:rPr lang="en-US" altLang="en-US" sz="2000" dirty="0">
                <a:latin typeface="Lato" panose="020F0502020204030203" pitchFamily="34" charset="0"/>
              </a:rPr>
              <a:t>(Residual, Colluvium, Alluvium, Marine or Eolian)</a:t>
            </a:r>
          </a:p>
          <a:p>
            <a:endParaRPr lang="en-US" dirty="0"/>
          </a:p>
        </p:txBody>
      </p:sp>
      <p:pic>
        <p:nvPicPr>
          <p:cNvPr id="7" name="Picture 6" descr="A picture containing text, ground, outdoor, measuring stick&#10;&#10;Description automatically generated">
            <a:extLst>
              <a:ext uri="{FF2B5EF4-FFF2-40B4-BE49-F238E27FC236}">
                <a16:creationId xmlns:a16="http://schemas.microsoft.com/office/drawing/2014/main" id="{78DEBCD1-CEDE-C68F-432E-46A0E2C51820}"/>
              </a:ext>
            </a:extLst>
          </p:cNvPr>
          <p:cNvPicPr>
            <a:picLocks noChangeAspect="1"/>
          </p:cNvPicPr>
          <p:nvPr/>
        </p:nvPicPr>
        <p:blipFill>
          <a:blip r:embed="rId2"/>
          <a:stretch>
            <a:fillRect/>
          </a:stretch>
        </p:blipFill>
        <p:spPr>
          <a:xfrm>
            <a:off x="8332874" y="1627908"/>
            <a:ext cx="2429767" cy="4262529"/>
          </a:xfrm>
          <a:prstGeom prst="rect">
            <a:avLst/>
          </a:prstGeom>
        </p:spPr>
      </p:pic>
      <p:sp>
        <p:nvSpPr>
          <p:cNvPr id="8" name="TextBox 9">
            <a:extLst>
              <a:ext uri="{FF2B5EF4-FFF2-40B4-BE49-F238E27FC236}">
                <a16:creationId xmlns:a16="http://schemas.microsoft.com/office/drawing/2014/main" id="{006E700E-9DF1-E29B-BD04-427412318A17}"/>
              </a:ext>
            </a:extLst>
          </p:cNvPr>
          <p:cNvSpPr txBox="1">
            <a:spLocks noChangeArrowheads="1"/>
          </p:cNvSpPr>
          <p:nvPr/>
        </p:nvSpPr>
        <p:spPr bwMode="auto">
          <a:xfrm>
            <a:off x="7470258" y="2231122"/>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Lato" panose="020F0502020204030203" pitchFamily="34" charset="0"/>
              </a:rPr>
              <a:t>A</a:t>
            </a:r>
          </a:p>
        </p:txBody>
      </p:sp>
      <p:sp>
        <p:nvSpPr>
          <p:cNvPr id="9" name="TextBox 9">
            <a:extLst>
              <a:ext uri="{FF2B5EF4-FFF2-40B4-BE49-F238E27FC236}">
                <a16:creationId xmlns:a16="http://schemas.microsoft.com/office/drawing/2014/main" id="{F0C2E45C-B940-C0D0-4ADB-137BF202198C}"/>
              </a:ext>
            </a:extLst>
          </p:cNvPr>
          <p:cNvSpPr txBox="1">
            <a:spLocks noChangeArrowheads="1"/>
          </p:cNvSpPr>
          <p:nvPr/>
        </p:nvSpPr>
        <p:spPr bwMode="auto">
          <a:xfrm>
            <a:off x="7660758" y="3730812"/>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Lato" panose="020F0502020204030203" pitchFamily="34" charset="0"/>
              </a:rPr>
              <a:t>B</a:t>
            </a:r>
          </a:p>
        </p:txBody>
      </p:sp>
      <p:sp>
        <p:nvSpPr>
          <p:cNvPr id="10" name="TextBox 11">
            <a:extLst>
              <a:ext uri="{FF2B5EF4-FFF2-40B4-BE49-F238E27FC236}">
                <a16:creationId xmlns:a16="http://schemas.microsoft.com/office/drawing/2014/main" id="{D601FE3C-CC2E-90E1-2C68-55265A614ED5}"/>
              </a:ext>
            </a:extLst>
          </p:cNvPr>
          <p:cNvSpPr txBox="1">
            <a:spLocks noChangeArrowheads="1"/>
          </p:cNvSpPr>
          <p:nvPr/>
        </p:nvSpPr>
        <p:spPr bwMode="auto">
          <a:xfrm>
            <a:off x="7615816" y="5328073"/>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2">
                    <a:lumMod val="10000"/>
                  </a:schemeClr>
                </a:solidFill>
                <a:latin typeface="Lato" panose="020F0502020204030203" pitchFamily="34" charset="0"/>
              </a:rPr>
              <a:t>C</a:t>
            </a:r>
          </a:p>
        </p:txBody>
      </p:sp>
      <p:sp>
        <p:nvSpPr>
          <p:cNvPr id="11" name="Left Brace 10">
            <a:extLst>
              <a:ext uri="{FF2B5EF4-FFF2-40B4-BE49-F238E27FC236}">
                <a16:creationId xmlns:a16="http://schemas.microsoft.com/office/drawing/2014/main" id="{8051A4EA-D9E8-9126-493E-21686B74C1E9}"/>
              </a:ext>
            </a:extLst>
          </p:cNvPr>
          <p:cNvSpPr/>
          <p:nvPr/>
        </p:nvSpPr>
        <p:spPr>
          <a:xfrm>
            <a:off x="7866339" y="1627907"/>
            <a:ext cx="350838" cy="1647443"/>
          </a:xfrm>
          <a:prstGeom prst="leftBrace">
            <a:avLst/>
          </a:prstGeom>
          <a:ln w="28575">
            <a:solidFill>
              <a:schemeClr val="bg2">
                <a:lumMod val="10000"/>
              </a:schemeClr>
            </a:solidFill>
          </a:ln>
        </p:spPr>
        <p:style>
          <a:lnRef idx="2">
            <a:schemeClr val="accent4"/>
          </a:lnRef>
          <a:fillRef idx="0">
            <a:schemeClr val="accent4"/>
          </a:fillRef>
          <a:effectRef idx="1">
            <a:schemeClr val="accent4"/>
          </a:effectRef>
          <a:fontRef idx="minor">
            <a:schemeClr val="tx1"/>
          </a:fontRef>
        </p:style>
        <p:txBody>
          <a:bodyPr anchor="ctr"/>
          <a:lstStyle/>
          <a:p>
            <a:pPr algn="ctr" eaLnBrk="1" hangingPunct="1">
              <a:defRPr/>
            </a:pPr>
            <a:endParaRPr lang="en-US" b="1" dirty="0">
              <a:solidFill>
                <a:schemeClr val="bg2">
                  <a:lumMod val="10000"/>
                </a:schemeClr>
              </a:solidFill>
            </a:endParaRPr>
          </a:p>
        </p:txBody>
      </p:sp>
      <p:sp>
        <p:nvSpPr>
          <p:cNvPr id="12" name="Left Brace 11">
            <a:extLst>
              <a:ext uri="{FF2B5EF4-FFF2-40B4-BE49-F238E27FC236}">
                <a16:creationId xmlns:a16="http://schemas.microsoft.com/office/drawing/2014/main" id="{2208F971-F691-81C6-802D-B99BB5F21FF7}"/>
              </a:ext>
            </a:extLst>
          </p:cNvPr>
          <p:cNvSpPr/>
          <p:nvPr/>
        </p:nvSpPr>
        <p:spPr>
          <a:xfrm>
            <a:off x="7940995" y="3275350"/>
            <a:ext cx="304800" cy="1828278"/>
          </a:xfrm>
          <a:prstGeom prst="leftBrace">
            <a:avLst/>
          </a:prstGeom>
          <a:ln w="28575">
            <a:solidFill>
              <a:schemeClr val="bg2">
                <a:lumMod val="10000"/>
              </a:schemeClr>
            </a:solidFill>
          </a:ln>
        </p:spPr>
        <p:style>
          <a:lnRef idx="2">
            <a:schemeClr val="accent4"/>
          </a:lnRef>
          <a:fillRef idx="0">
            <a:schemeClr val="accent4"/>
          </a:fillRef>
          <a:effectRef idx="1">
            <a:schemeClr val="accent4"/>
          </a:effectRef>
          <a:fontRef idx="minor">
            <a:schemeClr val="tx1"/>
          </a:fontRef>
        </p:style>
        <p:txBody>
          <a:bodyPr anchor="ctr"/>
          <a:lstStyle/>
          <a:p>
            <a:pPr algn="ctr" eaLnBrk="1" hangingPunct="1">
              <a:defRPr/>
            </a:pPr>
            <a:endParaRPr lang="en-US"/>
          </a:p>
        </p:txBody>
      </p:sp>
      <p:sp>
        <p:nvSpPr>
          <p:cNvPr id="13" name="Left Brace 12">
            <a:extLst>
              <a:ext uri="{FF2B5EF4-FFF2-40B4-BE49-F238E27FC236}">
                <a16:creationId xmlns:a16="http://schemas.microsoft.com/office/drawing/2014/main" id="{4273D9E3-F734-AD48-13BD-B22D3A605656}"/>
              </a:ext>
            </a:extLst>
          </p:cNvPr>
          <p:cNvSpPr/>
          <p:nvPr/>
        </p:nvSpPr>
        <p:spPr>
          <a:xfrm>
            <a:off x="7984535" y="5230093"/>
            <a:ext cx="304800" cy="660344"/>
          </a:xfrm>
          <a:prstGeom prst="leftBrace">
            <a:avLst/>
          </a:prstGeom>
          <a:ln w="28575">
            <a:solidFill>
              <a:schemeClr val="bg2">
                <a:lumMod val="10000"/>
              </a:schemeClr>
            </a:solidFill>
          </a:ln>
        </p:spPr>
        <p:style>
          <a:lnRef idx="2">
            <a:schemeClr val="accent4"/>
          </a:lnRef>
          <a:fillRef idx="0">
            <a:schemeClr val="accent4"/>
          </a:fillRef>
          <a:effectRef idx="1">
            <a:schemeClr val="accent4"/>
          </a:effectRef>
          <a:fontRef idx="minor">
            <a:schemeClr val="tx1"/>
          </a:fontRef>
        </p:style>
        <p:txBody>
          <a:bodyPr anchor="ctr"/>
          <a:lstStyle/>
          <a:p>
            <a:pPr algn="ctr" eaLnBrk="1" hangingPunct="1">
              <a:defRPr/>
            </a:pPr>
            <a:endParaRPr lang="en-US"/>
          </a:p>
        </p:txBody>
      </p:sp>
    </p:spTree>
    <p:extLst>
      <p:ext uri="{BB962C8B-B14F-4D97-AF65-F5344CB8AC3E}">
        <p14:creationId xmlns:p14="http://schemas.microsoft.com/office/powerpoint/2010/main" val="23912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F6E34A-BE04-1429-040B-958889BC651B}"/>
              </a:ext>
            </a:extLst>
          </p:cNvPr>
          <p:cNvSpPr>
            <a:spLocks noGrp="1"/>
          </p:cNvSpPr>
          <p:nvPr>
            <p:ph type="body" sz="quarter" idx="11"/>
          </p:nvPr>
        </p:nvSpPr>
        <p:spPr/>
        <p:txBody>
          <a:bodyPr/>
          <a:lstStyle/>
          <a:p>
            <a:pPr algn="ctr"/>
            <a:r>
              <a:rPr lang="en-US" dirty="0"/>
              <a:t>Detailed Soil Profile</a:t>
            </a:r>
          </a:p>
        </p:txBody>
      </p:sp>
      <p:pic>
        <p:nvPicPr>
          <p:cNvPr id="8" name="Content Placeholder 7" descr="Chart&#10;&#10;Description automatically generated with medium confidence">
            <a:extLst>
              <a:ext uri="{FF2B5EF4-FFF2-40B4-BE49-F238E27FC236}">
                <a16:creationId xmlns:a16="http://schemas.microsoft.com/office/drawing/2014/main" id="{44E9A07E-FE94-CF41-630C-DD769313E37F}"/>
              </a:ext>
            </a:extLst>
          </p:cNvPr>
          <p:cNvPicPr>
            <a:picLocks noGrp="1" noChangeAspect="1"/>
          </p:cNvPicPr>
          <p:nvPr>
            <p:ph sz="quarter" idx="10"/>
          </p:nvPr>
        </p:nvPicPr>
        <p:blipFill>
          <a:blip r:embed="rId3"/>
          <a:stretch>
            <a:fillRect/>
          </a:stretch>
        </p:blipFill>
        <p:spPr>
          <a:xfrm>
            <a:off x="5595625" y="1627188"/>
            <a:ext cx="1200775" cy="4506912"/>
          </a:xfrm>
        </p:spPr>
      </p:pic>
    </p:spTree>
    <p:extLst>
      <p:ext uri="{BB962C8B-B14F-4D97-AF65-F5344CB8AC3E}">
        <p14:creationId xmlns:p14="http://schemas.microsoft.com/office/powerpoint/2010/main" val="10209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767C5-5271-3C97-AF7A-AAEF04F633F1}"/>
              </a:ext>
            </a:extLst>
          </p:cNvPr>
          <p:cNvSpPr>
            <a:spLocks noGrp="1"/>
          </p:cNvSpPr>
          <p:nvPr>
            <p:ph type="body" sz="quarter" idx="11"/>
          </p:nvPr>
        </p:nvSpPr>
        <p:spPr/>
        <p:txBody>
          <a:bodyPr/>
          <a:lstStyle/>
          <a:p>
            <a:pPr algn="ctr"/>
            <a:r>
              <a:rPr lang="en-US" dirty="0"/>
              <a:t>Soil Texture</a:t>
            </a:r>
          </a:p>
        </p:txBody>
      </p:sp>
      <p:sp>
        <p:nvSpPr>
          <p:cNvPr id="5" name="Content Placeholder 4">
            <a:extLst>
              <a:ext uri="{FF2B5EF4-FFF2-40B4-BE49-F238E27FC236}">
                <a16:creationId xmlns:a16="http://schemas.microsoft.com/office/drawing/2014/main" id="{2B8A16B0-1502-B579-CA95-74E0C0199124}"/>
              </a:ext>
            </a:extLst>
          </p:cNvPr>
          <p:cNvSpPr>
            <a:spLocks noGrp="1"/>
          </p:cNvSpPr>
          <p:nvPr>
            <p:ph sz="quarter" idx="10"/>
          </p:nvPr>
        </p:nvSpPr>
        <p:spPr>
          <a:xfrm>
            <a:off x="505434" y="1627908"/>
            <a:ext cx="6501422" cy="4506191"/>
          </a:xfrm>
        </p:spPr>
        <p:txBody>
          <a:bodyPr/>
          <a:lstStyle/>
          <a:p>
            <a:r>
              <a:rPr lang="en-US" altLang="en-US" sz="2800" dirty="0">
                <a:latin typeface="Lato" panose="020F0502020204030203" pitchFamily="34" charset="0"/>
              </a:rPr>
              <a:t>The relative proportion of</a:t>
            </a:r>
            <a:r>
              <a:rPr lang="en-US" altLang="en-US" sz="2800" b="1" dirty="0">
                <a:latin typeface="Lato" panose="020F0502020204030203" pitchFamily="34" charset="0"/>
              </a:rPr>
              <a:t> SAND, SILT </a:t>
            </a:r>
            <a:r>
              <a:rPr lang="en-US" altLang="en-US" sz="2800" dirty="0">
                <a:latin typeface="Lato" panose="020F0502020204030203" pitchFamily="34" charset="0"/>
              </a:rPr>
              <a:t>and</a:t>
            </a:r>
            <a:r>
              <a:rPr lang="en-US" altLang="en-US" sz="2800" b="1" dirty="0">
                <a:latin typeface="Lato" panose="020F0502020204030203" pitchFamily="34" charset="0"/>
              </a:rPr>
              <a:t> CLAY</a:t>
            </a:r>
          </a:p>
          <a:p>
            <a:endParaRPr lang="en-US" altLang="en-US" sz="2800" b="1" dirty="0">
              <a:latin typeface="Lato" panose="020F0502020204030203" pitchFamily="34" charset="0"/>
            </a:endParaRPr>
          </a:p>
          <a:p>
            <a:pPr eaLnBrk="1" hangingPunct="1"/>
            <a:r>
              <a:rPr lang="en-US" altLang="en-US" sz="2400" dirty="0">
                <a:latin typeface="Lato" panose="020F0502020204030203" pitchFamily="34" charset="0"/>
              </a:rPr>
              <a:t>The </a:t>
            </a:r>
            <a:r>
              <a:rPr lang="en-US" altLang="en-US" sz="2400" i="1" u="sng" dirty="0">
                <a:latin typeface="Lato" panose="020F0502020204030203" pitchFamily="34" charset="0"/>
              </a:rPr>
              <a:t>MOST IMPORTANT PHYSICAL PROPERTY</a:t>
            </a:r>
            <a:r>
              <a:rPr lang="en-US" altLang="en-US" sz="2400" dirty="0">
                <a:latin typeface="Lato" panose="020F0502020204030203" pitchFamily="34" charset="0"/>
              </a:rPr>
              <a:t> of the soil because it determines the capacity of a soil to retain moisture and air </a:t>
            </a:r>
          </a:p>
          <a:p>
            <a:pPr marL="0" indent="0" eaLnBrk="1" hangingPunct="1">
              <a:buNone/>
            </a:pPr>
            <a:endParaRPr lang="en-US" altLang="en-US" sz="2400" dirty="0">
              <a:latin typeface="Lato" panose="020F0502020204030203" pitchFamily="34" charset="0"/>
            </a:endParaRPr>
          </a:p>
          <a:p>
            <a:pPr eaLnBrk="1" hangingPunct="1"/>
            <a:r>
              <a:rPr lang="en-US" altLang="en-US" sz="2400" dirty="0">
                <a:latin typeface="Lato" panose="020F0502020204030203" pitchFamily="34" charset="0"/>
              </a:rPr>
              <a:t>Essentially  impossible to change unless you remove it, or add large amounts to it</a:t>
            </a:r>
          </a:p>
          <a:p>
            <a:endParaRPr lang="en-US" dirty="0"/>
          </a:p>
        </p:txBody>
      </p:sp>
      <p:pic>
        <p:nvPicPr>
          <p:cNvPr id="7" name="Picture 6" descr="Shape&#10;&#10;Description automatically generated">
            <a:extLst>
              <a:ext uri="{FF2B5EF4-FFF2-40B4-BE49-F238E27FC236}">
                <a16:creationId xmlns:a16="http://schemas.microsoft.com/office/drawing/2014/main" id="{28D599B4-412A-CB06-74D8-2A31F9B1C9E1}"/>
              </a:ext>
            </a:extLst>
          </p:cNvPr>
          <p:cNvPicPr>
            <a:picLocks noChangeAspect="1"/>
          </p:cNvPicPr>
          <p:nvPr/>
        </p:nvPicPr>
        <p:blipFill>
          <a:blip r:embed="rId3"/>
          <a:stretch>
            <a:fillRect/>
          </a:stretch>
        </p:blipFill>
        <p:spPr>
          <a:xfrm>
            <a:off x="7244920" y="1627908"/>
            <a:ext cx="4039164" cy="3781953"/>
          </a:xfrm>
          <a:prstGeom prst="rect">
            <a:avLst/>
          </a:prstGeom>
        </p:spPr>
      </p:pic>
    </p:spTree>
    <p:extLst>
      <p:ext uri="{BB962C8B-B14F-4D97-AF65-F5344CB8AC3E}">
        <p14:creationId xmlns:p14="http://schemas.microsoft.com/office/powerpoint/2010/main" val="415976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2DD375E5-6CB6-2511-D2C6-2DBD37EEFF15}"/>
              </a:ext>
            </a:extLst>
          </p:cNvPr>
          <p:cNvSpPr txBox="1">
            <a:spLocks noChangeArrowheads="1"/>
          </p:cNvSpPr>
          <p:nvPr/>
        </p:nvSpPr>
        <p:spPr bwMode="auto">
          <a:xfrm>
            <a:off x="1524000" y="72707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chemeClr val="accent4"/>
                </a:solidFill>
                <a:latin typeface="Montserrat" pitchFamily="2" charset="0"/>
              </a:rPr>
              <a:t>The Three SOIL Particle Sizes</a:t>
            </a:r>
          </a:p>
        </p:txBody>
      </p:sp>
      <p:sp>
        <p:nvSpPr>
          <p:cNvPr id="29699" name="Rectangle 3">
            <a:extLst>
              <a:ext uri="{FF2B5EF4-FFF2-40B4-BE49-F238E27FC236}">
                <a16:creationId xmlns:a16="http://schemas.microsoft.com/office/drawing/2014/main" id="{3B4335D1-5694-5656-A24A-E86AAC922608}"/>
              </a:ext>
            </a:extLst>
          </p:cNvPr>
          <p:cNvSpPr>
            <a:spLocks noChangeArrowheads="1"/>
          </p:cNvSpPr>
          <p:nvPr/>
        </p:nvSpPr>
        <p:spPr bwMode="auto">
          <a:xfrm>
            <a:off x="1828800" y="1581150"/>
            <a:ext cx="47244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buClr>
                <a:schemeClr val="accent1"/>
              </a:buClr>
              <a:buFont typeface="Wingdings" panose="05000000000000000000" pitchFamily="2" charset="2"/>
              <a:buChar char="§"/>
            </a:pPr>
            <a:r>
              <a:rPr lang="en-US" altLang="en-US" sz="2000" dirty="0">
                <a:solidFill>
                  <a:schemeClr val="bg2">
                    <a:lumMod val="10000"/>
                  </a:schemeClr>
                </a:solidFill>
                <a:highlight>
                  <a:srgbClr val="FFFF00"/>
                </a:highlight>
                <a:latin typeface="Lato" panose="020F0502020204030203" pitchFamily="34" charset="0"/>
              </a:rPr>
              <a:t>Sand</a:t>
            </a:r>
            <a:r>
              <a:rPr lang="en-US" altLang="en-US" sz="2000" dirty="0">
                <a:solidFill>
                  <a:schemeClr val="bg2">
                    <a:lumMod val="10000"/>
                  </a:schemeClr>
                </a:solidFill>
                <a:latin typeface="Lato" panose="020F0502020204030203" pitchFamily="34" charset="0"/>
              </a:rPr>
              <a:t> size particles are: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Largest of the soil particles</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Feels gritty</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it to a beach ball</a:t>
            </a:r>
          </a:p>
          <a:p>
            <a:pPr eaLnBrk="1" hangingPunct="1">
              <a:lnSpc>
                <a:spcPct val="90000"/>
              </a:lnSpc>
              <a:buClr>
                <a:schemeClr val="accent1"/>
              </a:buClr>
              <a:buFont typeface="Wingdings" panose="05000000000000000000" pitchFamily="2" charset="2"/>
              <a:buChar char="§"/>
            </a:pPr>
            <a:endParaRPr lang="en-US" altLang="en-US" sz="2000" dirty="0">
              <a:solidFill>
                <a:schemeClr val="bg2">
                  <a:lumMod val="10000"/>
                </a:schemeClr>
              </a:solidFill>
              <a:latin typeface="Lato" panose="020F0502020204030203" pitchFamily="34" charset="0"/>
            </a:endParaRPr>
          </a:p>
          <a:p>
            <a:pPr>
              <a:lnSpc>
                <a:spcPct val="90000"/>
              </a:lnSpc>
              <a:buClr>
                <a:schemeClr val="accent1"/>
              </a:buClr>
              <a:buFont typeface="Wingdings" panose="05000000000000000000" pitchFamily="2" charset="2"/>
              <a:buChar char="§"/>
            </a:pPr>
            <a:r>
              <a:rPr lang="en-US" altLang="en-US" sz="2000" dirty="0">
                <a:solidFill>
                  <a:schemeClr val="bg2">
                    <a:lumMod val="10000"/>
                  </a:schemeClr>
                </a:solidFill>
                <a:highlight>
                  <a:srgbClr val="FFFF00"/>
                </a:highlight>
                <a:latin typeface="Lato" panose="020F0502020204030203" pitchFamily="34" charset="0"/>
              </a:rPr>
              <a:t>Silt</a:t>
            </a:r>
            <a:r>
              <a:rPr lang="en-US" altLang="en-US" sz="2000" dirty="0">
                <a:solidFill>
                  <a:schemeClr val="bg2">
                    <a:lumMod val="10000"/>
                  </a:schemeClr>
                </a:solidFill>
                <a:latin typeface="Lato" panose="020F0502020204030203" pitchFamily="34" charset="0"/>
              </a:rPr>
              <a:t> size particles are: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Intermediate in size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Smooth, talcum powder feel</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it to a softball</a:t>
            </a:r>
          </a:p>
          <a:p>
            <a:pPr eaLnBrk="1" hangingPunct="1">
              <a:lnSpc>
                <a:spcPct val="90000"/>
              </a:lnSpc>
              <a:buClr>
                <a:schemeClr val="accent1"/>
              </a:buClr>
              <a:buFont typeface="Wingdings" panose="05000000000000000000" pitchFamily="2" charset="2"/>
              <a:buChar char="§"/>
            </a:pPr>
            <a:endParaRPr lang="en-US" altLang="en-US" sz="2000" dirty="0">
              <a:solidFill>
                <a:schemeClr val="bg2">
                  <a:lumMod val="10000"/>
                </a:schemeClr>
              </a:solidFill>
              <a:latin typeface="Lato" panose="020F0502020204030203" pitchFamily="34" charset="0"/>
            </a:endParaRPr>
          </a:p>
          <a:p>
            <a:pPr>
              <a:lnSpc>
                <a:spcPct val="90000"/>
              </a:lnSpc>
              <a:buClr>
                <a:schemeClr val="accent1"/>
              </a:buClr>
              <a:buFont typeface="Wingdings" panose="05000000000000000000" pitchFamily="2" charset="2"/>
              <a:buChar char="§"/>
            </a:pPr>
            <a:r>
              <a:rPr lang="en-US" altLang="en-US" sz="2000" dirty="0">
                <a:solidFill>
                  <a:schemeClr val="bg2">
                    <a:lumMod val="10000"/>
                  </a:schemeClr>
                </a:solidFill>
                <a:highlight>
                  <a:srgbClr val="FFFF00"/>
                </a:highlight>
                <a:latin typeface="Lato" panose="020F0502020204030203" pitchFamily="34" charset="0"/>
              </a:rPr>
              <a:t>Clay</a:t>
            </a:r>
            <a:r>
              <a:rPr lang="en-US" altLang="en-US" sz="2000" dirty="0">
                <a:solidFill>
                  <a:schemeClr val="bg2">
                    <a:lumMod val="10000"/>
                  </a:schemeClr>
                </a:solidFill>
                <a:latin typeface="Lato" panose="020F0502020204030203" pitchFamily="34" charset="0"/>
              </a:rPr>
              <a:t> size particles are: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The smallest in size</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Sticky and plastic when wet</a:t>
            </a:r>
          </a:p>
          <a:p>
            <a:pPr lvl="1">
              <a:lnSpc>
                <a:spcPct val="90000"/>
              </a:lnSpc>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a:t>
            </a:r>
            <a:r>
              <a:rPr lang="en-US" altLang="en-US" sz="1800">
                <a:solidFill>
                  <a:schemeClr val="bg2">
                    <a:lumMod val="10000"/>
                  </a:schemeClr>
                </a:solidFill>
                <a:latin typeface="Lato" panose="020F0502020204030203" pitchFamily="34" charset="0"/>
              </a:rPr>
              <a:t>it to hole </a:t>
            </a:r>
            <a:r>
              <a:rPr lang="en-US" altLang="en-US" sz="1800" dirty="0">
                <a:solidFill>
                  <a:schemeClr val="bg2">
                    <a:lumMod val="10000"/>
                  </a:schemeClr>
                </a:solidFill>
                <a:latin typeface="Lato" panose="020F0502020204030203" pitchFamily="34" charset="0"/>
              </a:rPr>
              <a:t>punch confetti</a:t>
            </a:r>
          </a:p>
          <a:p>
            <a:pPr eaLnBrk="1" hangingPunct="1">
              <a:lnSpc>
                <a:spcPct val="90000"/>
              </a:lnSpc>
            </a:pPr>
            <a:endParaRPr lang="en-US" altLang="en-US" sz="2400" dirty="0"/>
          </a:p>
        </p:txBody>
      </p:sp>
      <p:sp>
        <p:nvSpPr>
          <p:cNvPr id="29700" name="Oval 4">
            <a:extLst>
              <a:ext uri="{FF2B5EF4-FFF2-40B4-BE49-F238E27FC236}">
                <a16:creationId xmlns:a16="http://schemas.microsoft.com/office/drawing/2014/main" id="{321EC3DD-A309-714A-5024-594714377525}"/>
              </a:ext>
            </a:extLst>
          </p:cNvPr>
          <p:cNvSpPr>
            <a:spLocks noChangeArrowheads="1"/>
          </p:cNvSpPr>
          <p:nvPr/>
        </p:nvSpPr>
        <p:spPr bwMode="auto">
          <a:xfrm>
            <a:off x="7010400" y="2133600"/>
            <a:ext cx="2895600" cy="2819400"/>
          </a:xfrm>
          <a:prstGeom prst="ellipse">
            <a:avLst/>
          </a:prstGeom>
          <a:solidFill>
            <a:srgbClr val="3333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1" name="Oval 5">
            <a:extLst>
              <a:ext uri="{FF2B5EF4-FFF2-40B4-BE49-F238E27FC236}">
                <a16:creationId xmlns:a16="http://schemas.microsoft.com/office/drawing/2014/main" id="{5D522092-6105-2161-3362-C97D08BC1365}"/>
              </a:ext>
            </a:extLst>
          </p:cNvPr>
          <p:cNvSpPr>
            <a:spLocks noChangeArrowheads="1"/>
          </p:cNvSpPr>
          <p:nvPr/>
        </p:nvSpPr>
        <p:spPr bwMode="auto">
          <a:xfrm>
            <a:off x="8229600" y="4191000"/>
            <a:ext cx="609600" cy="609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702" name="Oval 6">
            <a:extLst>
              <a:ext uri="{FF2B5EF4-FFF2-40B4-BE49-F238E27FC236}">
                <a16:creationId xmlns:a16="http://schemas.microsoft.com/office/drawing/2014/main" id="{96B39E5C-EC87-5638-02A6-C905BDD4C61F}"/>
              </a:ext>
            </a:extLst>
          </p:cNvPr>
          <p:cNvSpPr>
            <a:spLocks noChangeArrowheads="1"/>
          </p:cNvSpPr>
          <p:nvPr/>
        </p:nvSpPr>
        <p:spPr bwMode="auto">
          <a:xfrm>
            <a:off x="8458200" y="464820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4101376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AE43CC0C-6D4F-8B21-6DC2-E3B2763484F6}"/>
              </a:ext>
            </a:extLst>
          </p:cNvPr>
          <p:cNvPicPr>
            <a:picLocks noGrp="1" noChangeAspect="1"/>
          </p:cNvPicPr>
          <p:nvPr>
            <p:ph sz="quarter" idx="10"/>
          </p:nvPr>
        </p:nvPicPr>
        <p:blipFill>
          <a:blip r:embed="rId3"/>
          <a:stretch>
            <a:fillRect/>
          </a:stretch>
        </p:blipFill>
        <p:spPr>
          <a:xfrm>
            <a:off x="3913132" y="1627188"/>
            <a:ext cx="4565761" cy="4506912"/>
          </a:xfrm>
        </p:spPr>
      </p:pic>
      <p:sp>
        <p:nvSpPr>
          <p:cNvPr id="3" name="Text Placeholder 2">
            <a:extLst>
              <a:ext uri="{FF2B5EF4-FFF2-40B4-BE49-F238E27FC236}">
                <a16:creationId xmlns:a16="http://schemas.microsoft.com/office/drawing/2014/main" id="{EF3D6BB3-3AF4-EF0F-83A6-A218B8D6B9E6}"/>
              </a:ext>
            </a:extLst>
          </p:cNvPr>
          <p:cNvSpPr>
            <a:spLocks noGrp="1"/>
          </p:cNvSpPr>
          <p:nvPr>
            <p:ph type="body" sz="quarter" idx="11"/>
          </p:nvPr>
        </p:nvSpPr>
        <p:spPr/>
        <p:txBody>
          <a:bodyPr/>
          <a:lstStyle/>
          <a:p>
            <a:pPr algn="ctr"/>
            <a:r>
              <a:rPr lang="en-US" dirty="0"/>
              <a:t>Soil Texturing Guide</a:t>
            </a:r>
          </a:p>
        </p:txBody>
      </p:sp>
    </p:spTree>
    <p:extLst>
      <p:ext uri="{BB962C8B-B14F-4D97-AF65-F5344CB8AC3E}">
        <p14:creationId xmlns:p14="http://schemas.microsoft.com/office/powerpoint/2010/main" val="1063563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622F667-BAF3-3850-A644-F1CF4160DFC6}"/>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Clayey Soil</a:t>
            </a:r>
            <a:endParaRPr lang="en-US" altLang="en-US" b="1" dirty="0">
              <a:solidFill>
                <a:schemeClr val="accent4"/>
              </a:solidFill>
              <a:latin typeface="Montserrat" pitchFamily="2" charset="0"/>
            </a:endParaRPr>
          </a:p>
        </p:txBody>
      </p:sp>
      <p:sp>
        <p:nvSpPr>
          <p:cNvPr id="31747" name="Rectangle 3">
            <a:extLst>
              <a:ext uri="{FF2B5EF4-FFF2-40B4-BE49-F238E27FC236}">
                <a16:creationId xmlns:a16="http://schemas.microsoft.com/office/drawing/2014/main" id="{EF53807C-21FB-0D5B-E12A-318D80744FE0}"/>
              </a:ext>
            </a:extLst>
          </p:cNvPr>
          <p:cNvSpPr>
            <a:spLocks noGrp="1" noChangeArrowheads="1"/>
          </p:cNvSpPr>
          <p:nvPr>
            <p:ph type="body" sz="half" idx="4294967295"/>
          </p:nvPr>
        </p:nvSpPr>
        <p:spPr>
          <a:xfrm>
            <a:off x="349086" y="1600201"/>
            <a:ext cx="6211202"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8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Predominant along the Gulf Coast and Blackland Prairies</a:t>
            </a:r>
          </a:p>
          <a:p>
            <a:pPr>
              <a:lnSpc>
                <a:spcPct val="80000"/>
              </a:lnSpc>
              <a:buClr>
                <a:schemeClr val="accent1"/>
              </a:buClr>
            </a:pPr>
            <a:endParaRPr lang="en-US" altLang="en-US" sz="2400" b="0" dirty="0">
              <a:solidFill>
                <a:schemeClr val="bg2">
                  <a:lumMod val="10000"/>
                </a:schemeClr>
              </a:solidFill>
              <a:latin typeface="Lato" panose="020F0502020204030203" pitchFamily="34" charset="0"/>
            </a:endParaRPr>
          </a:p>
          <a:p>
            <a:pPr marL="342900" indent="-342900">
              <a:lnSpc>
                <a:spcPct val="8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Pros:</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Agriculturally productive</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High organic content</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High Water Holding Capacity (High clay=High Water)</a:t>
            </a:r>
          </a:p>
          <a:p>
            <a:pPr marL="342900" indent="-342900">
              <a:lnSpc>
                <a:spcPct val="8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Cons:</a:t>
            </a:r>
            <a:endParaRPr lang="en-US" altLang="en-US" b="0" dirty="0">
              <a:solidFill>
                <a:schemeClr val="bg2">
                  <a:lumMod val="10000"/>
                </a:schemeClr>
              </a:solidFill>
              <a:latin typeface="Lato" panose="020F0502020204030203" pitchFamily="34" charset="0"/>
            </a:endParaRP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High Shrink-Swell – clay minerals expand when wet and shrink when dry</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Cause cracks in building foundations, sidewalks, etc.</a:t>
            </a:r>
          </a:p>
          <a:p>
            <a:pPr marL="1085850" lvl="1" indent="-342900">
              <a:lnSpc>
                <a:spcPct val="8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Slower permeability</a:t>
            </a:r>
          </a:p>
          <a:p>
            <a:endParaRPr lang="en-US" altLang="en-US" sz="2400" dirty="0"/>
          </a:p>
        </p:txBody>
      </p:sp>
      <p:graphicFrame>
        <p:nvGraphicFramePr>
          <p:cNvPr id="31748" name="Object 5">
            <a:extLst>
              <a:ext uri="{FF2B5EF4-FFF2-40B4-BE49-F238E27FC236}">
                <a16:creationId xmlns:a16="http://schemas.microsoft.com/office/drawing/2014/main" id="{98E1941E-F49B-71CF-F5F9-E411630B96BE}"/>
              </a:ext>
            </a:extLst>
          </p:cNvPr>
          <p:cNvGraphicFramePr>
            <a:graphicFrameLocks noGrp="1" noChangeAspect="1"/>
          </p:cNvGraphicFramePr>
          <p:nvPr>
            <p:ph sz="quarter" idx="4294967295"/>
            <p:extLst>
              <p:ext uri="{D42A27DB-BD31-4B8C-83A1-F6EECF244321}">
                <p14:modId xmlns:p14="http://schemas.microsoft.com/office/powerpoint/2010/main" val="671116465"/>
              </p:ext>
            </p:extLst>
          </p:nvPr>
        </p:nvGraphicFramePr>
        <p:xfrm>
          <a:off x="8216900" y="3957638"/>
          <a:ext cx="3822700" cy="2185987"/>
        </p:xfrm>
        <a:graphic>
          <a:graphicData uri="http://schemas.openxmlformats.org/presentationml/2006/ole">
            <mc:AlternateContent xmlns:mc="http://schemas.openxmlformats.org/markup-compatibility/2006">
              <mc:Choice xmlns:v="urn:schemas-microsoft-com:vml" Requires="v">
                <p:oleObj name="Chart" r:id="rId2" imgW="8229510" imgH="4524253" progId="MSGraph.Chart.8">
                  <p:embed followColorScheme="full"/>
                </p:oleObj>
              </mc:Choice>
              <mc:Fallback>
                <p:oleObj name="Chart" r:id="rId2" imgW="8229510" imgH="4524253" progId="MSGraph.Chart.8">
                  <p:embed followColorScheme="full"/>
                  <p:pic>
                    <p:nvPicPr>
                      <p:cNvPr id="31748" name="Object 5">
                        <a:extLst>
                          <a:ext uri="{FF2B5EF4-FFF2-40B4-BE49-F238E27FC236}">
                            <a16:creationId xmlns:a16="http://schemas.microsoft.com/office/drawing/2014/main" id="{98E1941E-F49B-71CF-F5F9-E411630B96BE}"/>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3957638"/>
                        <a:ext cx="3822700" cy="2185987"/>
                      </a:xfrm>
                      <a:prstGeom prst="rect">
                        <a:avLst/>
                      </a:prstGeom>
                      <a:noFill/>
                      <a:ln>
                        <a:noFill/>
                      </a:ln>
                      <a:effectLst/>
                    </p:spPr>
                  </p:pic>
                </p:oleObj>
              </mc:Fallback>
            </mc:AlternateContent>
          </a:graphicData>
        </a:graphic>
      </p:graphicFrame>
      <p:pic>
        <p:nvPicPr>
          <p:cNvPr id="31750" name="Picture 7">
            <a:extLst>
              <a:ext uri="{FF2B5EF4-FFF2-40B4-BE49-F238E27FC236}">
                <a16:creationId xmlns:a16="http://schemas.microsoft.com/office/drawing/2014/main" id="{967AB209-A473-0A2F-9EFA-33BF2E733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440656"/>
            <a:ext cx="50292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0C6A0119-0F49-22F9-3789-9D0ECB87C89F}"/>
              </a:ext>
            </a:extLst>
          </p:cNvPr>
          <p:cNvSpPr txBox="1">
            <a:spLocks noChangeArrowheads="1"/>
          </p:cNvSpPr>
          <p:nvPr/>
        </p:nvSpPr>
        <p:spPr bwMode="auto">
          <a:xfrm>
            <a:off x="8985619" y="4937124"/>
            <a:ext cx="8547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More</a:t>
            </a:r>
          </a:p>
          <a:p>
            <a:pPr eaLnBrk="1" hangingPunct="1">
              <a:spcBef>
                <a:spcPct val="0"/>
              </a:spcBef>
              <a:buFontTx/>
              <a:buNone/>
            </a:pPr>
            <a:r>
              <a:rPr lang="en-US" altLang="en-US" sz="1800" b="1" dirty="0">
                <a:solidFill>
                  <a:schemeClr val="bg2">
                    <a:lumMod val="10000"/>
                  </a:schemeClr>
                </a:solidFill>
                <a:latin typeface="Lato" panose="020F0502020204030203" pitchFamily="34" charset="0"/>
              </a:rPr>
              <a:t>Water</a:t>
            </a:r>
          </a:p>
        </p:txBody>
      </p:sp>
    </p:spTree>
    <p:extLst>
      <p:ext uri="{BB962C8B-B14F-4D97-AF65-F5344CB8AC3E}">
        <p14:creationId xmlns:p14="http://schemas.microsoft.com/office/powerpoint/2010/main" val="35940838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C01387-7BAB-4BE6-875C-9B623704B279}"/>
              </a:ext>
            </a:extLst>
          </p:cNvPr>
          <p:cNvSpPr>
            <a:spLocks noGrp="1"/>
          </p:cNvSpPr>
          <p:nvPr>
            <p:ph type="body" sz="quarter" idx="11"/>
          </p:nvPr>
        </p:nvSpPr>
        <p:spPr/>
        <p:txBody>
          <a:bodyPr/>
          <a:lstStyle/>
          <a:p>
            <a:pPr algn="ctr"/>
            <a:r>
              <a:rPr lang="en-US" dirty="0">
                <a:latin typeface="Montserrat" pitchFamily="2" charset="0"/>
              </a:rPr>
              <a:t>What is Soil?</a:t>
            </a:r>
          </a:p>
        </p:txBody>
      </p:sp>
      <p:sp>
        <p:nvSpPr>
          <p:cNvPr id="3" name="Content Placeholder 2">
            <a:extLst>
              <a:ext uri="{FF2B5EF4-FFF2-40B4-BE49-F238E27FC236}">
                <a16:creationId xmlns:a16="http://schemas.microsoft.com/office/drawing/2014/main" id="{B3E259E8-CC0D-4DEA-9D0F-DB214BB6BE57}"/>
              </a:ext>
            </a:extLst>
          </p:cNvPr>
          <p:cNvSpPr>
            <a:spLocks noGrp="1"/>
          </p:cNvSpPr>
          <p:nvPr>
            <p:ph sz="quarter" idx="10"/>
          </p:nvPr>
        </p:nvSpPr>
        <p:spPr>
          <a:xfrm>
            <a:off x="505434" y="1627908"/>
            <a:ext cx="5129822" cy="4506191"/>
          </a:xfrm>
        </p:spPr>
        <p:txBody>
          <a:bodyPr/>
          <a:lstStyle/>
          <a:p>
            <a:r>
              <a:rPr kumimoji="0" lang="en-US" altLang="en-US" i="0" u="none" strike="noStrike" kern="0" cap="none" spc="0" normalizeH="0" baseline="0" noProof="0" dirty="0">
                <a:ln>
                  <a:noFill/>
                </a:ln>
                <a:effectLst/>
                <a:uLnTx/>
                <a:uFillTx/>
                <a:latin typeface="Lato" panose="020F0502020204030203" pitchFamily="34" charset="0"/>
                <a:ea typeface="+mn-ea"/>
                <a:cs typeface="+mn-cs"/>
              </a:rPr>
              <a:t>Soil is the combination of air, water, organic and mineral matter on the earth’s surface that is distinguishable from its parent material and can support rooted vegetation. It is a product of the effects of </a:t>
            </a:r>
            <a:r>
              <a:rPr kumimoji="0" lang="en-US" altLang="en-US" i="0" u="none" strike="noStrike" kern="0" cap="none" spc="0" normalizeH="0" baseline="0" noProof="0" dirty="0">
                <a:ln>
                  <a:noFill/>
                </a:ln>
                <a:effectLst/>
                <a:highlight>
                  <a:srgbClr val="FFFF00"/>
                </a:highlight>
                <a:uLnTx/>
                <a:uFillTx/>
                <a:latin typeface="Lato" panose="020F0502020204030203" pitchFamily="34" charset="0"/>
                <a:ea typeface="+mn-ea"/>
                <a:cs typeface="+mn-cs"/>
              </a:rPr>
              <a:t>CLIMATE</a:t>
            </a:r>
            <a:r>
              <a:rPr lang="en-US" altLang="en-US" kern="0" dirty="0">
                <a:latin typeface="Lato" panose="020F0502020204030203" pitchFamily="34" charset="0"/>
              </a:rPr>
              <a:t> and </a:t>
            </a:r>
            <a:r>
              <a:rPr lang="en-US" altLang="en-US" kern="0" dirty="0">
                <a:highlight>
                  <a:srgbClr val="FFFF00"/>
                </a:highlight>
                <a:latin typeface="Lato" panose="020F0502020204030203" pitchFamily="34" charset="0"/>
              </a:rPr>
              <a:t>ORGANISMS</a:t>
            </a:r>
            <a:r>
              <a:rPr kumimoji="0" lang="en-US" altLang="en-US" i="0" u="none" strike="noStrike" kern="0" cap="none" spc="0" normalizeH="0" baseline="0" noProof="0" dirty="0">
                <a:ln>
                  <a:noFill/>
                </a:ln>
                <a:effectLst/>
                <a:uLnTx/>
                <a:uFillTx/>
                <a:latin typeface="Lato" panose="020F0502020204030203" pitchFamily="34" charset="0"/>
                <a:ea typeface="+mn-ea"/>
                <a:cs typeface="+mn-cs"/>
              </a:rPr>
              <a:t> acting on </a:t>
            </a:r>
            <a:r>
              <a:rPr kumimoji="0" lang="en-US" altLang="en-US" i="0" u="none" strike="noStrike" kern="0" cap="none" spc="0" normalizeH="0" baseline="0" noProof="0" dirty="0">
                <a:ln>
                  <a:noFill/>
                </a:ln>
                <a:effectLst/>
                <a:highlight>
                  <a:srgbClr val="FFFF00"/>
                </a:highlight>
                <a:uLnTx/>
                <a:uFillTx/>
                <a:latin typeface="Lato" panose="020F0502020204030203" pitchFamily="34" charset="0"/>
                <a:ea typeface="+mn-ea"/>
                <a:cs typeface="+mn-cs"/>
              </a:rPr>
              <a:t>PARENT MATERIAL </a:t>
            </a:r>
            <a:r>
              <a:rPr kumimoji="0" lang="en-US" altLang="en-US" i="0" u="none" strike="noStrike" kern="0" cap="none" spc="0" normalizeH="0" baseline="0" noProof="0" dirty="0">
                <a:ln>
                  <a:noFill/>
                </a:ln>
                <a:effectLst/>
                <a:uLnTx/>
                <a:uFillTx/>
                <a:latin typeface="Lato" panose="020F0502020204030203" pitchFamily="34" charset="0"/>
                <a:ea typeface="+mn-ea"/>
                <a:cs typeface="+mn-cs"/>
              </a:rPr>
              <a:t>as conditioned by </a:t>
            </a:r>
            <a:r>
              <a:rPr lang="en-US" altLang="en-US" kern="0" dirty="0">
                <a:highlight>
                  <a:srgbClr val="FFFF00"/>
                </a:highlight>
                <a:latin typeface="Lato" panose="020F0502020204030203" pitchFamily="34" charset="0"/>
              </a:rPr>
              <a:t>RELIEF</a:t>
            </a:r>
            <a:r>
              <a:rPr kumimoji="0" lang="en-US" altLang="en-US" i="0" u="none" strike="noStrike" kern="0" cap="none" spc="0" normalizeH="0" baseline="0" noProof="0" dirty="0">
                <a:ln>
                  <a:noFill/>
                </a:ln>
                <a:effectLst/>
                <a:uLnTx/>
                <a:uFillTx/>
                <a:latin typeface="Lato" panose="020F0502020204030203" pitchFamily="34" charset="0"/>
                <a:ea typeface="+mn-ea"/>
                <a:cs typeface="+mn-cs"/>
              </a:rPr>
              <a:t> over </a:t>
            </a:r>
            <a:r>
              <a:rPr kumimoji="0" lang="en-US" altLang="en-US" i="0" u="none" strike="noStrike" kern="0" cap="none" spc="0" normalizeH="0" baseline="0" noProof="0" dirty="0">
                <a:ln>
                  <a:noFill/>
                </a:ln>
                <a:effectLst/>
                <a:highlight>
                  <a:srgbClr val="FFFF00"/>
                </a:highlight>
                <a:uLnTx/>
                <a:uFillTx/>
                <a:latin typeface="Lato" panose="020F0502020204030203" pitchFamily="34" charset="0"/>
                <a:ea typeface="+mn-ea"/>
                <a:cs typeface="+mn-cs"/>
              </a:rPr>
              <a:t>TIME.</a:t>
            </a:r>
            <a:endParaRPr lang="en-US" dirty="0">
              <a:highlight>
                <a:srgbClr val="FFFF00"/>
              </a:highlight>
              <a:latin typeface="Lato" panose="020F0502020204030203" pitchFamily="34" charset="0"/>
              <a:cs typeface="Arial"/>
            </a:endParaRPr>
          </a:p>
          <a:p>
            <a:endParaRPr lang="en-US" dirty="0"/>
          </a:p>
        </p:txBody>
      </p:sp>
      <p:pic>
        <p:nvPicPr>
          <p:cNvPr id="12" name="Picture 11" descr="A picture containing stone&#10;&#10;Description automatically generated">
            <a:extLst>
              <a:ext uri="{FF2B5EF4-FFF2-40B4-BE49-F238E27FC236}">
                <a16:creationId xmlns:a16="http://schemas.microsoft.com/office/drawing/2014/main" id="{64147AD2-419F-3246-4B7A-34740FD0D853}"/>
              </a:ext>
            </a:extLst>
          </p:cNvPr>
          <p:cNvPicPr>
            <a:picLocks noChangeAspect="1"/>
          </p:cNvPicPr>
          <p:nvPr/>
        </p:nvPicPr>
        <p:blipFill>
          <a:blip r:embed="rId3"/>
          <a:stretch>
            <a:fillRect/>
          </a:stretch>
        </p:blipFill>
        <p:spPr>
          <a:xfrm>
            <a:off x="6556746" y="1627908"/>
            <a:ext cx="5032742" cy="4506191"/>
          </a:xfrm>
          <a:prstGeom prst="rect">
            <a:avLst/>
          </a:prstGeom>
        </p:spPr>
      </p:pic>
    </p:spTree>
    <p:extLst>
      <p:ext uri="{BB962C8B-B14F-4D97-AF65-F5344CB8AC3E}">
        <p14:creationId xmlns:p14="http://schemas.microsoft.com/office/powerpoint/2010/main" val="74816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C0FA6A3-E2E6-BC5B-9366-4AE642F33567}"/>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Sandy Soil</a:t>
            </a:r>
            <a:endParaRPr lang="en-US" altLang="en-US" dirty="0">
              <a:solidFill>
                <a:schemeClr val="accent4"/>
              </a:solidFill>
              <a:latin typeface="Montserrat" pitchFamily="2" charset="0"/>
            </a:endParaRPr>
          </a:p>
        </p:txBody>
      </p:sp>
      <p:pic>
        <p:nvPicPr>
          <p:cNvPr id="32771" name="Picture 3" descr="990930-002">
            <a:extLst>
              <a:ext uri="{FF2B5EF4-FFF2-40B4-BE49-F238E27FC236}">
                <a16:creationId xmlns:a16="http://schemas.microsoft.com/office/drawing/2014/main" id="{12E5EBCB-02C4-FFE4-505D-BD164BD95B61}"/>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161925" y="1620837"/>
            <a:ext cx="4114799" cy="2181225"/>
          </a:xfrm>
        </p:spPr>
      </p:pic>
      <p:graphicFrame>
        <p:nvGraphicFramePr>
          <p:cNvPr id="32772" name="Object 5">
            <a:extLst>
              <a:ext uri="{FF2B5EF4-FFF2-40B4-BE49-F238E27FC236}">
                <a16:creationId xmlns:a16="http://schemas.microsoft.com/office/drawing/2014/main" id="{C82E962F-6A71-A360-D288-D12F516BDB55}"/>
              </a:ext>
            </a:extLst>
          </p:cNvPr>
          <p:cNvGraphicFramePr>
            <a:graphicFrameLocks noGrp="1" noChangeAspect="1"/>
          </p:cNvGraphicFramePr>
          <p:nvPr>
            <p:ph sz="quarter" idx="4294967295"/>
            <p:extLst>
              <p:ext uri="{D42A27DB-BD31-4B8C-83A1-F6EECF244321}">
                <p14:modId xmlns:p14="http://schemas.microsoft.com/office/powerpoint/2010/main" val="4237580615"/>
              </p:ext>
            </p:extLst>
          </p:nvPr>
        </p:nvGraphicFramePr>
        <p:xfrm>
          <a:off x="7485321" y="3536550"/>
          <a:ext cx="4544754" cy="1880036"/>
        </p:xfrm>
        <a:graphic>
          <a:graphicData uri="http://schemas.openxmlformats.org/presentationml/2006/ole">
            <mc:AlternateContent xmlns:mc="http://schemas.openxmlformats.org/markup-compatibility/2006">
              <mc:Choice xmlns:v="urn:schemas-microsoft-com:vml" Requires="v">
                <p:oleObj name="Chart" r:id="rId3" imgW="8229510" imgH="4524253" progId="MSGraph.Chart.8">
                  <p:embed followColorScheme="full"/>
                </p:oleObj>
              </mc:Choice>
              <mc:Fallback>
                <p:oleObj name="Chart" r:id="rId3" imgW="8229510" imgH="4524253" progId="MSGraph.Chart.8">
                  <p:embed followColorScheme="full"/>
                  <p:pic>
                    <p:nvPicPr>
                      <p:cNvPr id="32772" name="Object 5">
                        <a:extLst>
                          <a:ext uri="{FF2B5EF4-FFF2-40B4-BE49-F238E27FC236}">
                            <a16:creationId xmlns:a16="http://schemas.microsoft.com/office/drawing/2014/main" id="{C82E962F-6A71-A360-D288-D12F516BDB5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321" y="3536550"/>
                        <a:ext cx="4544754" cy="1880036"/>
                      </a:xfrm>
                      <a:prstGeom prst="rect">
                        <a:avLst/>
                      </a:prstGeom>
                      <a:noFill/>
                      <a:ln>
                        <a:noFill/>
                      </a:ln>
                      <a:effectLst/>
                    </p:spPr>
                  </p:pic>
                </p:oleObj>
              </mc:Fallback>
            </mc:AlternateContent>
          </a:graphicData>
        </a:graphic>
      </p:graphicFrame>
      <p:sp>
        <p:nvSpPr>
          <p:cNvPr id="32774" name="Text Box 6">
            <a:extLst>
              <a:ext uri="{FF2B5EF4-FFF2-40B4-BE49-F238E27FC236}">
                <a16:creationId xmlns:a16="http://schemas.microsoft.com/office/drawing/2014/main" id="{CC8D7452-CC8B-DC4D-D0F5-39BAF9804468}"/>
              </a:ext>
            </a:extLst>
          </p:cNvPr>
          <p:cNvSpPr txBox="1">
            <a:spLocks noChangeArrowheads="1"/>
          </p:cNvSpPr>
          <p:nvPr/>
        </p:nvSpPr>
        <p:spPr bwMode="auto">
          <a:xfrm>
            <a:off x="8486775" y="4184180"/>
            <a:ext cx="704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latin typeface="Lato" panose="020F0502020204030203" pitchFamily="34" charset="0"/>
              </a:rPr>
              <a:t>More</a:t>
            </a:r>
          </a:p>
          <a:p>
            <a:pPr eaLnBrk="1" hangingPunct="1">
              <a:spcBef>
                <a:spcPct val="0"/>
              </a:spcBef>
              <a:buFontTx/>
              <a:buNone/>
            </a:pPr>
            <a:r>
              <a:rPr lang="en-US" altLang="en-US" sz="1600" b="1" dirty="0">
                <a:latin typeface="Lato" panose="020F0502020204030203" pitchFamily="34" charset="0"/>
              </a:rPr>
              <a:t> Air</a:t>
            </a:r>
          </a:p>
        </p:txBody>
      </p:sp>
      <p:sp>
        <p:nvSpPr>
          <p:cNvPr id="32775" name="Text Box 7">
            <a:extLst>
              <a:ext uri="{FF2B5EF4-FFF2-40B4-BE49-F238E27FC236}">
                <a16:creationId xmlns:a16="http://schemas.microsoft.com/office/drawing/2014/main" id="{EF0775F0-0565-97F5-B5F5-26C13E876807}"/>
              </a:ext>
            </a:extLst>
          </p:cNvPr>
          <p:cNvSpPr txBox="1">
            <a:spLocks noChangeArrowheads="1"/>
          </p:cNvSpPr>
          <p:nvPr/>
        </p:nvSpPr>
        <p:spPr bwMode="auto">
          <a:xfrm>
            <a:off x="2126587" y="5520750"/>
            <a:ext cx="8093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buClr>
                <a:schemeClr val="accent1"/>
              </a:buClr>
              <a:buFont typeface="Wingdings" panose="05000000000000000000" pitchFamily="2" charset="2"/>
              <a:buChar char="§"/>
            </a:pPr>
            <a:r>
              <a:rPr lang="en-US" altLang="en-US" sz="1600" dirty="0">
                <a:solidFill>
                  <a:schemeClr val="bg2">
                    <a:lumMod val="10000"/>
                  </a:schemeClr>
                </a:solidFill>
                <a:latin typeface="Lato" panose="020F0502020204030203" pitchFamily="34" charset="0"/>
              </a:rPr>
              <a:t>This does not mean that sandy soils are not as “good” as clayey soils.  Sandy soils are just good for different things (peanuts, timber production, etc.).</a:t>
            </a:r>
          </a:p>
        </p:txBody>
      </p:sp>
      <p:sp>
        <p:nvSpPr>
          <p:cNvPr id="2" name="TextBox 1">
            <a:extLst>
              <a:ext uri="{FF2B5EF4-FFF2-40B4-BE49-F238E27FC236}">
                <a16:creationId xmlns:a16="http://schemas.microsoft.com/office/drawing/2014/main" id="{F3AB227B-CF45-FDD5-3F6B-0F07941D9FEF}"/>
              </a:ext>
            </a:extLst>
          </p:cNvPr>
          <p:cNvSpPr txBox="1"/>
          <p:nvPr/>
        </p:nvSpPr>
        <p:spPr>
          <a:xfrm>
            <a:off x="925033" y="1435395"/>
            <a:ext cx="4795283" cy="3527119"/>
          </a:xfrm>
          <a:prstGeom prst="rect">
            <a:avLst/>
          </a:prstGeom>
          <a:noFill/>
        </p:spPr>
        <p:txBody>
          <a:bodyPr wrap="square" rtlCol="0">
            <a:spAutoFit/>
          </a:bodyPr>
          <a:lstStyle/>
          <a:p>
            <a:pPr marL="457200" indent="-457200" eaLnBrk="1" hangingPunct="1">
              <a:lnSpc>
                <a:spcPct val="90000"/>
              </a:lnSpc>
              <a:buClr>
                <a:schemeClr val="accent1"/>
              </a:buClr>
              <a:buFont typeface="Wingdings" panose="05000000000000000000" pitchFamily="2" charset="2"/>
              <a:buChar char="§"/>
            </a:pPr>
            <a:r>
              <a:rPr lang="en-US" altLang="en-US" sz="2400" b="1" dirty="0">
                <a:solidFill>
                  <a:schemeClr val="bg2">
                    <a:lumMod val="10000"/>
                  </a:schemeClr>
                </a:solidFill>
                <a:latin typeface="Lato" panose="020F0502020204030203" pitchFamily="34" charset="0"/>
              </a:rPr>
              <a:t>Pros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Rapid infiltration and permeability (due to larger pore spaces)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Generally better drained</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Easy to work with</a:t>
            </a:r>
          </a:p>
          <a:p>
            <a:pPr marL="457200" indent="-457200" eaLnBrk="1" hangingPunct="1">
              <a:lnSpc>
                <a:spcPct val="90000"/>
              </a:lnSpc>
              <a:buClr>
                <a:schemeClr val="accent1"/>
              </a:buClr>
              <a:buFont typeface="Wingdings" panose="05000000000000000000" pitchFamily="2" charset="2"/>
              <a:buChar char="§"/>
            </a:pPr>
            <a:r>
              <a:rPr lang="en-US" altLang="en-US" sz="2400" b="1" dirty="0">
                <a:solidFill>
                  <a:schemeClr val="bg2">
                    <a:lumMod val="10000"/>
                  </a:schemeClr>
                </a:solidFill>
                <a:latin typeface="Lato" panose="020F0502020204030203" pitchFamily="34" charset="0"/>
              </a:rPr>
              <a:t>Cons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Larger pore spaces</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Low organic matter</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Low fertility</a:t>
            </a:r>
          </a:p>
          <a:p>
            <a:pPr marL="1200150" lvl="1" indent="-457200">
              <a:lnSpc>
                <a:spcPct val="90000"/>
              </a:lnSpc>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Low water holding capacity</a:t>
            </a:r>
          </a:p>
          <a:p>
            <a:pPr marL="285750" indent="-285750">
              <a:buClr>
                <a:schemeClr val="accent1"/>
              </a:buClr>
              <a:buFont typeface="Wingdings" panose="05000000000000000000" pitchFamily="2" charset="2"/>
              <a:buChar char="§"/>
            </a:pPr>
            <a:endParaRPr lang="en-US" dirty="0"/>
          </a:p>
        </p:txBody>
      </p:sp>
      <p:pic>
        <p:nvPicPr>
          <p:cNvPr id="4" name="Picture 3" descr="A picture containing text, ground&#10;&#10;Description automatically generated">
            <a:extLst>
              <a:ext uri="{FF2B5EF4-FFF2-40B4-BE49-F238E27FC236}">
                <a16:creationId xmlns:a16="http://schemas.microsoft.com/office/drawing/2014/main" id="{6843D06B-B706-F835-34AC-20E30FA8373C}"/>
              </a:ext>
            </a:extLst>
          </p:cNvPr>
          <p:cNvPicPr>
            <a:picLocks noChangeAspect="1"/>
          </p:cNvPicPr>
          <p:nvPr/>
        </p:nvPicPr>
        <p:blipFill>
          <a:blip r:embed="rId5"/>
          <a:stretch>
            <a:fillRect/>
          </a:stretch>
        </p:blipFill>
        <p:spPr>
          <a:xfrm>
            <a:off x="7485321" y="1140226"/>
            <a:ext cx="4544754" cy="2181225"/>
          </a:xfrm>
          <a:prstGeom prst="rect">
            <a:avLst/>
          </a:prstGeom>
        </p:spPr>
      </p:pic>
    </p:spTree>
    <p:extLst>
      <p:ext uri="{BB962C8B-B14F-4D97-AF65-F5344CB8AC3E}">
        <p14:creationId xmlns:p14="http://schemas.microsoft.com/office/powerpoint/2010/main" val="14505677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3D71C8-8FF2-ABAE-4F10-A5D6662DC498}"/>
              </a:ext>
            </a:extLst>
          </p:cNvPr>
          <p:cNvSpPr>
            <a:spLocks noGrp="1"/>
          </p:cNvSpPr>
          <p:nvPr>
            <p:ph sz="quarter" idx="10"/>
          </p:nvPr>
        </p:nvSpPr>
        <p:spPr>
          <a:xfrm>
            <a:off x="505434" y="1627908"/>
            <a:ext cx="5590566" cy="4506191"/>
          </a:xfrm>
        </p:spPr>
        <p:txBody>
          <a:bodyPr/>
          <a:lstStyle/>
          <a:p>
            <a:pPr eaLnBrk="1" hangingPunct="1"/>
            <a:r>
              <a:rPr lang="en-US" altLang="en-US" sz="3200" dirty="0">
                <a:latin typeface="Lato" panose="020F0502020204030203" pitchFamily="34" charset="0"/>
              </a:rPr>
              <a:t>Somewhere in between Clay and Sand</a:t>
            </a:r>
          </a:p>
          <a:p>
            <a:pPr eaLnBrk="1" hangingPunct="1"/>
            <a:r>
              <a:rPr lang="en-US" altLang="en-US" sz="3200" dirty="0">
                <a:latin typeface="Lato" panose="020F0502020204030203" pitchFamily="34" charset="0"/>
              </a:rPr>
              <a:t>Low to High Fertility</a:t>
            </a:r>
          </a:p>
          <a:p>
            <a:pPr eaLnBrk="1" hangingPunct="1"/>
            <a:r>
              <a:rPr lang="en-US" altLang="en-US" sz="3200" dirty="0">
                <a:latin typeface="Lato" panose="020F0502020204030203" pitchFamily="34" charset="0"/>
              </a:rPr>
              <a:t>Low to High Organic content</a:t>
            </a:r>
          </a:p>
          <a:p>
            <a:pPr eaLnBrk="1" hangingPunct="1"/>
            <a:r>
              <a:rPr lang="en-US" altLang="en-US" sz="3200" dirty="0">
                <a:latin typeface="Lato" panose="020F0502020204030203" pitchFamily="34" charset="0"/>
              </a:rPr>
              <a:t>Low to High Water Holding Content</a:t>
            </a:r>
          </a:p>
          <a:p>
            <a:pPr eaLnBrk="1" hangingPunct="1"/>
            <a:r>
              <a:rPr lang="en-US" altLang="en-US" sz="3200" dirty="0">
                <a:latin typeface="Lato" panose="020F0502020204030203" pitchFamily="34" charset="0"/>
              </a:rPr>
              <a:t>Moderate to work with</a:t>
            </a:r>
          </a:p>
          <a:p>
            <a:endParaRPr lang="en-US" dirty="0"/>
          </a:p>
        </p:txBody>
      </p:sp>
      <p:sp>
        <p:nvSpPr>
          <p:cNvPr id="3" name="Text Placeholder 2">
            <a:extLst>
              <a:ext uri="{FF2B5EF4-FFF2-40B4-BE49-F238E27FC236}">
                <a16:creationId xmlns:a16="http://schemas.microsoft.com/office/drawing/2014/main" id="{F8C65F7F-51FC-797F-2642-30F6F637C29C}"/>
              </a:ext>
            </a:extLst>
          </p:cNvPr>
          <p:cNvSpPr>
            <a:spLocks noGrp="1"/>
          </p:cNvSpPr>
          <p:nvPr>
            <p:ph type="body" sz="quarter" idx="11"/>
          </p:nvPr>
        </p:nvSpPr>
        <p:spPr/>
        <p:txBody>
          <a:bodyPr/>
          <a:lstStyle/>
          <a:p>
            <a:pPr algn="ctr"/>
            <a:r>
              <a:rPr lang="en-US" dirty="0"/>
              <a:t>Loamy Soil</a:t>
            </a:r>
          </a:p>
        </p:txBody>
      </p:sp>
      <p:pic>
        <p:nvPicPr>
          <p:cNvPr id="5" name="Picture 4" descr="A picture containing grass, outdoor, dirt&#10;&#10;Description automatically generated">
            <a:extLst>
              <a:ext uri="{FF2B5EF4-FFF2-40B4-BE49-F238E27FC236}">
                <a16:creationId xmlns:a16="http://schemas.microsoft.com/office/drawing/2014/main" id="{3F5AEBDD-880E-B564-14C8-559BDF2ACCC8}"/>
              </a:ext>
            </a:extLst>
          </p:cNvPr>
          <p:cNvPicPr>
            <a:picLocks noChangeAspect="1"/>
          </p:cNvPicPr>
          <p:nvPr/>
        </p:nvPicPr>
        <p:blipFill>
          <a:blip r:embed="rId2"/>
          <a:stretch>
            <a:fillRect/>
          </a:stretch>
        </p:blipFill>
        <p:spPr>
          <a:xfrm>
            <a:off x="7708937" y="1627908"/>
            <a:ext cx="3876675" cy="4067175"/>
          </a:xfrm>
          <a:prstGeom prst="rect">
            <a:avLst/>
          </a:prstGeom>
        </p:spPr>
      </p:pic>
    </p:spTree>
    <p:extLst>
      <p:ext uri="{BB962C8B-B14F-4D97-AF65-F5344CB8AC3E}">
        <p14:creationId xmlns:p14="http://schemas.microsoft.com/office/powerpoint/2010/main" val="68482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4D68403-1CF0-80E3-7AFC-EBFE6A5E5F77}"/>
              </a:ext>
            </a:extLst>
          </p:cNvPr>
          <p:cNvSpPr>
            <a:spLocks noGrp="1"/>
          </p:cNvSpPr>
          <p:nvPr>
            <p:ph type="body" sz="quarter" idx="11"/>
          </p:nvPr>
        </p:nvSpPr>
        <p:spPr/>
        <p:txBody>
          <a:bodyPr/>
          <a:lstStyle/>
          <a:p>
            <a:pPr algn="ctr"/>
            <a:r>
              <a:rPr lang="en-US" dirty="0"/>
              <a:t>Piney Woods &amp; Coast Flatwoods</a:t>
            </a:r>
          </a:p>
        </p:txBody>
      </p:sp>
      <p:sp>
        <p:nvSpPr>
          <p:cNvPr id="5" name="Content Placeholder 4">
            <a:extLst>
              <a:ext uri="{FF2B5EF4-FFF2-40B4-BE49-F238E27FC236}">
                <a16:creationId xmlns:a16="http://schemas.microsoft.com/office/drawing/2014/main" id="{C6E91082-5760-AF0D-1DBE-08BFD35199FF}"/>
              </a:ext>
            </a:extLst>
          </p:cNvPr>
          <p:cNvSpPr>
            <a:spLocks noGrp="1"/>
          </p:cNvSpPr>
          <p:nvPr>
            <p:ph sz="quarter" idx="10"/>
          </p:nvPr>
        </p:nvSpPr>
        <p:spPr>
          <a:xfrm>
            <a:off x="505434" y="1627908"/>
            <a:ext cx="5590566" cy="4506191"/>
          </a:xfrm>
        </p:spPr>
        <p:txBody>
          <a:bodyPr/>
          <a:lstStyle/>
          <a:p>
            <a:pPr eaLnBrk="1" hangingPunct="1">
              <a:lnSpc>
                <a:spcPct val="90000"/>
              </a:lnSpc>
            </a:pPr>
            <a:r>
              <a:rPr lang="en-US" altLang="en-US" sz="2800" dirty="0">
                <a:latin typeface="Lato" panose="020F0502020204030203" pitchFamily="34" charset="0"/>
              </a:rPr>
              <a:t>Predominately acidic, sandy and loamy surfaced with loamy to clayey subsoils that formed mostly under pine and hardwood vegetation.</a:t>
            </a:r>
          </a:p>
          <a:p>
            <a:pPr eaLnBrk="1" hangingPunct="1">
              <a:lnSpc>
                <a:spcPct val="90000"/>
              </a:lnSpc>
            </a:pPr>
            <a:r>
              <a:rPr lang="en-US" altLang="en-US" sz="2800" dirty="0">
                <a:latin typeface="Lato" panose="020F0502020204030203" pitchFamily="34" charset="0"/>
              </a:rPr>
              <a:t>High percentage of timber production.</a:t>
            </a:r>
          </a:p>
          <a:p>
            <a:endParaRPr lang="en-US" dirty="0"/>
          </a:p>
        </p:txBody>
      </p:sp>
      <p:pic>
        <p:nvPicPr>
          <p:cNvPr id="8" name="Picture 7" descr="Text&#10;&#10;Description automatically generated with medium confidence">
            <a:extLst>
              <a:ext uri="{FF2B5EF4-FFF2-40B4-BE49-F238E27FC236}">
                <a16:creationId xmlns:a16="http://schemas.microsoft.com/office/drawing/2014/main" id="{0A551E0D-9112-57C5-C532-7AFFDCBE70F0}"/>
              </a:ext>
            </a:extLst>
          </p:cNvPr>
          <p:cNvPicPr>
            <a:picLocks noChangeAspect="1"/>
          </p:cNvPicPr>
          <p:nvPr/>
        </p:nvPicPr>
        <p:blipFill>
          <a:blip r:embed="rId3"/>
          <a:stretch>
            <a:fillRect/>
          </a:stretch>
        </p:blipFill>
        <p:spPr>
          <a:xfrm>
            <a:off x="6096000" y="1627908"/>
            <a:ext cx="5961321" cy="3686364"/>
          </a:xfrm>
          <a:prstGeom prst="rect">
            <a:avLst/>
          </a:prstGeom>
        </p:spPr>
      </p:pic>
    </p:spTree>
    <p:extLst>
      <p:ext uri="{BB962C8B-B14F-4D97-AF65-F5344CB8AC3E}">
        <p14:creationId xmlns:p14="http://schemas.microsoft.com/office/powerpoint/2010/main" val="13808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ECEDF1-1305-DA57-26B3-1D7E87C7B697}"/>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Soil Color</a:t>
            </a:r>
            <a:endParaRPr lang="en-US" altLang="en-US" b="1" dirty="0">
              <a:solidFill>
                <a:schemeClr val="accent4"/>
              </a:solidFill>
              <a:latin typeface="Montserrat" pitchFamily="2" charset="0"/>
            </a:endParaRPr>
          </a:p>
        </p:txBody>
      </p:sp>
      <p:sp>
        <p:nvSpPr>
          <p:cNvPr id="35843" name="Rectangle 3">
            <a:extLst>
              <a:ext uri="{FF2B5EF4-FFF2-40B4-BE49-F238E27FC236}">
                <a16:creationId xmlns:a16="http://schemas.microsoft.com/office/drawing/2014/main" id="{6C37E85F-477C-AD77-AB48-B34481933FA2}"/>
              </a:ext>
            </a:extLst>
          </p:cNvPr>
          <p:cNvSpPr>
            <a:spLocks noGrp="1" noChangeArrowheads="1"/>
          </p:cNvSpPr>
          <p:nvPr>
            <p:ph type="body" sz="half" idx="4294967295"/>
          </p:nvPr>
        </p:nvSpPr>
        <p:spPr>
          <a:xfrm>
            <a:off x="349086" y="1600201"/>
            <a:ext cx="5746914"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eaLnBrk="1" hangingPunct="1">
              <a:lnSpc>
                <a:spcPct val="80000"/>
              </a:lnSpc>
              <a:buClr>
                <a:schemeClr val="accent1"/>
              </a:buClr>
              <a:buFont typeface="Wingdings" panose="05000000000000000000" pitchFamily="2" charset="2"/>
              <a:buChar char="§"/>
            </a:pPr>
            <a:r>
              <a:rPr lang="en-US" altLang="en-US" sz="2800" b="0" dirty="0">
                <a:solidFill>
                  <a:schemeClr val="bg2">
                    <a:lumMod val="10000"/>
                  </a:schemeClr>
                </a:solidFill>
                <a:latin typeface="Lato" panose="020F0502020204030203" pitchFamily="34" charset="0"/>
              </a:rPr>
              <a:t>Dark=high organic content</a:t>
            </a:r>
          </a:p>
          <a:p>
            <a:pPr marL="1085850" lvl="1" indent="-342900">
              <a:lnSpc>
                <a:spcPct val="80000"/>
              </a:lnSpc>
              <a:buClr>
                <a:schemeClr val="accent1"/>
              </a:buClr>
              <a:buFont typeface="Wingdings" panose="05000000000000000000" pitchFamily="2" charset="2"/>
              <a:buChar char="§"/>
            </a:pPr>
            <a:r>
              <a:rPr lang="en-US" altLang="en-US" sz="2800" dirty="0">
                <a:solidFill>
                  <a:schemeClr val="bg2">
                    <a:lumMod val="10000"/>
                  </a:schemeClr>
                </a:solidFill>
                <a:latin typeface="Lato" panose="020F0502020204030203" pitchFamily="34" charset="0"/>
              </a:rPr>
              <a:t>Organic Matter/Humus is generally black or brown; thus soils that are high in organic matter are generally darker in color</a:t>
            </a:r>
          </a:p>
          <a:p>
            <a:pPr marL="1085850" lvl="1" indent="-342900">
              <a:lnSpc>
                <a:spcPct val="80000"/>
              </a:lnSpc>
              <a:buClr>
                <a:schemeClr val="accent1"/>
              </a:buClr>
              <a:buFont typeface="Wingdings" panose="05000000000000000000" pitchFamily="2" charset="2"/>
              <a:buChar char="§"/>
            </a:pPr>
            <a:endParaRPr lang="en-US" altLang="en-US" sz="2800" dirty="0">
              <a:solidFill>
                <a:schemeClr val="bg2">
                  <a:lumMod val="10000"/>
                </a:schemeClr>
              </a:solidFill>
              <a:latin typeface="Lato" panose="020F0502020204030203" pitchFamily="34" charset="0"/>
            </a:endParaRPr>
          </a:p>
          <a:p>
            <a:pPr marL="457200" indent="-457200" eaLnBrk="1" hangingPunct="1">
              <a:lnSpc>
                <a:spcPct val="80000"/>
              </a:lnSpc>
              <a:buClr>
                <a:schemeClr val="accent1"/>
              </a:buClr>
              <a:buFont typeface="Wingdings" panose="05000000000000000000" pitchFamily="2" charset="2"/>
              <a:buChar char="§"/>
            </a:pPr>
            <a:r>
              <a:rPr lang="en-US" altLang="en-US" sz="2800" b="0" dirty="0">
                <a:solidFill>
                  <a:schemeClr val="bg2">
                    <a:lumMod val="10000"/>
                  </a:schemeClr>
                </a:solidFill>
                <a:latin typeface="Lato" panose="020F0502020204030203" pitchFamily="34" charset="0"/>
              </a:rPr>
              <a:t>Light=low organic content</a:t>
            </a:r>
          </a:p>
          <a:p>
            <a:pPr marL="457200" indent="-457200" eaLnBrk="1" hangingPunct="1">
              <a:lnSpc>
                <a:spcPct val="80000"/>
              </a:lnSpc>
              <a:buClr>
                <a:schemeClr val="accent1"/>
              </a:buClr>
              <a:buFont typeface="Wingdings" panose="05000000000000000000" pitchFamily="2" charset="2"/>
              <a:buChar char="§"/>
            </a:pPr>
            <a:endParaRPr lang="en-US" altLang="en-US" sz="2800" b="0" dirty="0">
              <a:solidFill>
                <a:schemeClr val="bg2">
                  <a:lumMod val="10000"/>
                </a:schemeClr>
              </a:solidFill>
              <a:latin typeface="Lato" panose="020F0502020204030203" pitchFamily="34" charset="0"/>
            </a:endParaRPr>
          </a:p>
          <a:p>
            <a:pPr marL="457200" indent="-457200">
              <a:lnSpc>
                <a:spcPct val="80000"/>
              </a:lnSpc>
              <a:buClr>
                <a:schemeClr val="accent1"/>
              </a:buClr>
              <a:buFont typeface="Wingdings" panose="05000000000000000000" pitchFamily="2" charset="2"/>
              <a:buChar char="§"/>
            </a:pPr>
            <a:r>
              <a:rPr lang="en-US" sz="2800" b="0" kern="100" dirty="0">
                <a:solidFill>
                  <a:schemeClr val="bg2">
                    <a:lumMod val="10000"/>
                  </a:schemeClr>
                </a:solidFill>
                <a:effectLst/>
                <a:latin typeface="Lato" panose="020F0502020204030203" pitchFamily="34" charset="0"/>
                <a:ea typeface="Aptos" panose="020B0004020202020204" pitchFamily="34" charset="0"/>
                <a:cs typeface="Times New Roman" panose="02020603050405020304" pitchFamily="18" charset="0"/>
              </a:rPr>
              <a:t>The color of the soil  could simply be due to parent material.</a:t>
            </a:r>
          </a:p>
          <a:p>
            <a:pPr marL="457200" indent="-457200">
              <a:buClr>
                <a:schemeClr val="accent1"/>
              </a:buClr>
              <a:buFont typeface="Wingdings" panose="05000000000000000000" pitchFamily="2" charset="2"/>
              <a:buChar char="§"/>
            </a:pPr>
            <a:endParaRPr lang="en-US" altLang="en-US" sz="2800" dirty="0">
              <a:latin typeface="Montserrat" pitchFamily="2" charset="0"/>
            </a:endParaRPr>
          </a:p>
        </p:txBody>
      </p:sp>
      <p:pic>
        <p:nvPicPr>
          <p:cNvPr id="35845" name="Picture 10">
            <a:extLst>
              <a:ext uri="{FF2B5EF4-FFF2-40B4-BE49-F238E27FC236}">
                <a16:creationId xmlns:a16="http://schemas.microsoft.com/office/drawing/2014/main" id="{9481E210-11A4-1F90-EA36-E973C4EC3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828800"/>
            <a:ext cx="2584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AutoShape 11">
            <a:extLst>
              <a:ext uri="{FF2B5EF4-FFF2-40B4-BE49-F238E27FC236}">
                <a16:creationId xmlns:a16="http://schemas.microsoft.com/office/drawing/2014/main" id="{85AC8B67-D315-8DFF-9536-7481E81FB8E3}"/>
              </a:ext>
            </a:extLst>
          </p:cNvPr>
          <p:cNvSpPr>
            <a:spLocks noChangeArrowheads="1"/>
          </p:cNvSpPr>
          <p:nvPr/>
        </p:nvSpPr>
        <p:spPr bwMode="auto">
          <a:xfrm>
            <a:off x="9266275" y="685800"/>
            <a:ext cx="1127125" cy="342900"/>
          </a:xfrm>
          <a:prstGeom prst="wedgeRectCallout">
            <a:avLst>
              <a:gd name="adj1" fmla="val -21690"/>
              <a:gd name="adj2" fmla="val 311111"/>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latin typeface="Lato" panose="020F0502020204030203" pitchFamily="34" charset="0"/>
              </a:rPr>
              <a:t>1. HUE</a:t>
            </a:r>
          </a:p>
        </p:txBody>
      </p:sp>
      <p:sp>
        <p:nvSpPr>
          <p:cNvPr id="35847" name="AutoShape 12">
            <a:extLst>
              <a:ext uri="{FF2B5EF4-FFF2-40B4-BE49-F238E27FC236}">
                <a16:creationId xmlns:a16="http://schemas.microsoft.com/office/drawing/2014/main" id="{29CD1F58-BAE5-BA38-1F4B-F185BDB41838}"/>
              </a:ext>
            </a:extLst>
          </p:cNvPr>
          <p:cNvSpPr>
            <a:spLocks noChangeArrowheads="1"/>
          </p:cNvSpPr>
          <p:nvPr/>
        </p:nvSpPr>
        <p:spPr bwMode="auto">
          <a:xfrm>
            <a:off x="9144000" y="4572000"/>
            <a:ext cx="1524000" cy="342900"/>
          </a:xfrm>
          <a:prstGeom prst="wedgeRectCallout">
            <a:avLst>
              <a:gd name="adj1" fmla="val -39167"/>
              <a:gd name="adj2" fmla="val 193981"/>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3. CHROMA</a:t>
            </a:r>
          </a:p>
        </p:txBody>
      </p:sp>
      <p:sp>
        <p:nvSpPr>
          <p:cNvPr id="35848" name="AutoShape 13">
            <a:extLst>
              <a:ext uri="{FF2B5EF4-FFF2-40B4-BE49-F238E27FC236}">
                <a16:creationId xmlns:a16="http://schemas.microsoft.com/office/drawing/2014/main" id="{6CF8C4C6-F9C5-3B80-CC86-11DA9D56FF64}"/>
              </a:ext>
            </a:extLst>
          </p:cNvPr>
          <p:cNvSpPr>
            <a:spLocks noChangeArrowheads="1"/>
          </p:cNvSpPr>
          <p:nvPr/>
        </p:nvSpPr>
        <p:spPr bwMode="auto">
          <a:xfrm>
            <a:off x="7010400" y="5867400"/>
            <a:ext cx="1371600" cy="342900"/>
          </a:xfrm>
          <a:prstGeom prst="wedgeRectCallout">
            <a:avLst>
              <a:gd name="adj1" fmla="val -1157"/>
              <a:gd name="adj2" fmla="val -512963"/>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Lato" panose="020F0502020204030203" pitchFamily="34" charset="0"/>
              </a:rPr>
              <a:t>2. VALUE</a:t>
            </a:r>
          </a:p>
        </p:txBody>
      </p:sp>
    </p:spTree>
    <p:extLst>
      <p:ext uri="{BB962C8B-B14F-4D97-AF65-F5344CB8AC3E}">
        <p14:creationId xmlns:p14="http://schemas.microsoft.com/office/powerpoint/2010/main" val="9998727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464E341-0C43-DD61-1B2A-E656EC20CD56}"/>
              </a:ext>
            </a:extLst>
          </p:cNvPr>
          <p:cNvSpPr>
            <a:spLocks noGrp="1"/>
          </p:cNvSpPr>
          <p:nvPr>
            <p:ph type="body" sz="quarter" idx="11"/>
          </p:nvPr>
        </p:nvSpPr>
        <p:spPr/>
        <p:txBody>
          <a:bodyPr/>
          <a:lstStyle/>
          <a:p>
            <a:pPr algn="ctr"/>
            <a:r>
              <a:rPr lang="en-US" dirty="0"/>
              <a:t>Mottles/Redoximorphic Features</a:t>
            </a:r>
          </a:p>
        </p:txBody>
      </p:sp>
      <p:sp>
        <p:nvSpPr>
          <p:cNvPr id="5" name="Content Placeholder 4">
            <a:extLst>
              <a:ext uri="{FF2B5EF4-FFF2-40B4-BE49-F238E27FC236}">
                <a16:creationId xmlns:a16="http://schemas.microsoft.com/office/drawing/2014/main" id="{37FC5EB2-15A1-6AF0-D21A-D01010550299}"/>
              </a:ext>
            </a:extLst>
          </p:cNvPr>
          <p:cNvSpPr>
            <a:spLocks noGrp="1"/>
          </p:cNvSpPr>
          <p:nvPr>
            <p:ph sz="quarter" idx="10"/>
          </p:nvPr>
        </p:nvSpPr>
        <p:spPr>
          <a:xfrm>
            <a:off x="505434" y="1733108"/>
            <a:ext cx="5590566" cy="4400992"/>
          </a:xfrm>
        </p:spPr>
        <p:txBody>
          <a:bodyPr/>
          <a:lstStyle/>
          <a:p>
            <a:pPr eaLnBrk="1" hangingPunct="1">
              <a:lnSpc>
                <a:spcPct val="90000"/>
              </a:lnSpc>
            </a:pPr>
            <a:r>
              <a:rPr lang="en-US" altLang="en-US" sz="2800" dirty="0">
                <a:latin typeface="Lato" panose="020F0502020204030203" pitchFamily="34" charset="0"/>
              </a:rPr>
              <a:t>Mottles or redoximorphic features are caused by oxidized or reduced iron</a:t>
            </a:r>
          </a:p>
          <a:p>
            <a:pPr eaLnBrk="1" hangingPunct="1">
              <a:lnSpc>
                <a:spcPct val="90000"/>
              </a:lnSpc>
            </a:pPr>
            <a:r>
              <a:rPr lang="en-US" altLang="en-US" sz="2800" dirty="0">
                <a:latin typeface="Lato" panose="020F0502020204030203" pitchFamily="34" charset="0"/>
              </a:rPr>
              <a:t>Red, orange and yellow colors are iron accumulations (oxidized iron)</a:t>
            </a:r>
          </a:p>
          <a:p>
            <a:r>
              <a:rPr lang="en-US" altLang="en-US" sz="2800" dirty="0">
                <a:latin typeface="Lato" panose="020F0502020204030203" pitchFamily="34" charset="0"/>
              </a:rPr>
              <a:t>Grays are iron depletions (reduced iron)</a:t>
            </a:r>
          </a:p>
          <a:p>
            <a:endParaRPr lang="en-US" dirty="0"/>
          </a:p>
        </p:txBody>
      </p:sp>
      <p:pic>
        <p:nvPicPr>
          <p:cNvPr id="12" name="Picture 11" descr="A picture containing tree&#10;&#10;Description automatically generated">
            <a:extLst>
              <a:ext uri="{FF2B5EF4-FFF2-40B4-BE49-F238E27FC236}">
                <a16:creationId xmlns:a16="http://schemas.microsoft.com/office/drawing/2014/main" id="{A3DFC290-6F7F-9EEC-BD29-E93EB27EFD6D}"/>
              </a:ext>
            </a:extLst>
          </p:cNvPr>
          <p:cNvPicPr>
            <a:picLocks noChangeAspect="1"/>
          </p:cNvPicPr>
          <p:nvPr/>
        </p:nvPicPr>
        <p:blipFill>
          <a:blip r:embed="rId2"/>
          <a:stretch>
            <a:fillRect/>
          </a:stretch>
        </p:blipFill>
        <p:spPr>
          <a:xfrm>
            <a:off x="7910624" y="1733108"/>
            <a:ext cx="3976576" cy="2118341"/>
          </a:xfrm>
          <a:prstGeom prst="rect">
            <a:avLst/>
          </a:prstGeom>
        </p:spPr>
      </p:pic>
      <p:pic>
        <p:nvPicPr>
          <p:cNvPr id="14" name="Picture 13" descr="A picture containing outdoor&#10;&#10;Description automatically generated">
            <a:extLst>
              <a:ext uri="{FF2B5EF4-FFF2-40B4-BE49-F238E27FC236}">
                <a16:creationId xmlns:a16="http://schemas.microsoft.com/office/drawing/2014/main" id="{B54BF302-5291-F868-DC80-27769762E7A8}"/>
              </a:ext>
            </a:extLst>
          </p:cNvPr>
          <p:cNvPicPr>
            <a:picLocks noChangeAspect="1"/>
          </p:cNvPicPr>
          <p:nvPr/>
        </p:nvPicPr>
        <p:blipFill>
          <a:blip r:embed="rId3"/>
          <a:stretch>
            <a:fillRect/>
          </a:stretch>
        </p:blipFill>
        <p:spPr>
          <a:xfrm>
            <a:off x="7910624" y="3933604"/>
            <a:ext cx="3976575" cy="2242991"/>
          </a:xfrm>
          <a:prstGeom prst="rect">
            <a:avLst/>
          </a:prstGeom>
        </p:spPr>
      </p:pic>
    </p:spTree>
    <p:extLst>
      <p:ext uri="{BB962C8B-B14F-4D97-AF65-F5344CB8AC3E}">
        <p14:creationId xmlns:p14="http://schemas.microsoft.com/office/powerpoint/2010/main" val="411745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a:extLst>
              <a:ext uri="{FF2B5EF4-FFF2-40B4-BE49-F238E27FC236}">
                <a16:creationId xmlns:a16="http://schemas.microsoft.com/office/drawing/2014/main" id="{33936954-8A94-FDC2-CB5B-F38F7EEC07B9}"/>
              </a:ext>
            </a:extLst>
          </p:cNvPr>
          <p:cNvSpPr txBox="1">
            <a:spLocks noChangeArrowheads="1"/>
          </p:cNvSpPr>
          <p:nvPr/>
        </p:nvSpPr>
        <p:spPr bwMode="auto">
          <a:xfrm>
            <a:off x="2133600" y="3733801"/>
            <a:ext cx="1752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solidFill>
                  <a:srgbClr val="FF0000"/>
                </a:solidFill>
                <a:latin typeface="Times New Roman" panose="02020603050405020304" pitchFamily="18" charset="0"/>
              </a:rPr>
              <a:t>       A Bt  Till Soil </a:t>
            </a:r>
          </a:p>
          <a:p>
            <a:pPr>
              <a:spcBef>
                <a:spcPct val="50000"/>
              </a:spcBef>
              <a:buFontTx/>
              <a:buNone/>
            </a:pPr>
            <a:r>
              <a:rPr lang="en-US" altLang="en-US" sz="1000" b="1">
                <a:solidFill>
                  <a:srgbClr val="FF0000"/>
                </a:solidFill>
                <a:latin typeface="Times New Roman" panose="02020603050405020304" pitchFamily="18" charset="0"/>
              </a:rPr>
              <a:t>  Mod Well Drained</a:t>
            </a:r>
            <a:endParaRPr lang="en-US" altLang="en-US" sz="1000" b="1">
              <a:latin typeface="Times New Roman" panose="02020603050405020304" pitchFamily="18" charset="0"/>
            </a:endParaRPr>
          </a:p>
        </p:txBody>
      </p:sp>
      <p:sp>
        <p:nvSpPr>
          <p:cNvPr id="36867" name="Text Box 4">
            <a:extLst>
              <a:ext uri="{FF2B5EF4-FFF2-40B4-BE49-F238E27FC236}">
                <a16:creationId xmlns:a16="http://schemas.microsoft.com/office/drawing/2014/main" id="{274918FC-8651-4D88-809B-7B4DE1A12DD7}"/>
              </a:ext>
            </a:extLst>
          </p:cNvPr>
          <p:cNvSpPr txBox="1">
            <a:spLocks noChangeArrowheads="1"/>
          </p:cNvSpPr>
          <p:nvPr/>
        </p:nvSpPr>
        <p:spPr bwMode="auto">
          <a:xfrm>
            <a:off x="3810000" y="3733801"/>
            <a:ext cx="1905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solidFill>
                  <a:srgbClr val="FF0000"/>
                </a:solidFill>
                <a:latin typeface="Times New Roman" panose="02020603050405020304" pitchFamily="18" charset="0"/>
              </a:rPr>
              <a:t>A C Loess Soil </a:t>
            </a:r>
          </a:p>
          <a:p>
            <a:pPr>
              <a:spcBef>
                <a:spcPct val="50000"/>
              </a:spcBef>
              <a:buFontTx/>
              <a:buNone/>
            </a:pPr>
            <a:r>
              <a:rPr lang="en-US" altLang="en-US" sz="1000" b="1">
                <a:solidFill>
                  <a:srgbClr val="FF0000"/>
                </a:solidFill>
                <a:latin typeface="Times New Roman" panose="02020603050405020304" pitchFamily="18" charset="0"/>
              </a:rPr>
              <a:t>Somewhat Excessively Drained</a:t>
            </a:r>
          </a:p>
        </p:txBody>
      </p:sp>
      <p:sp>
        <p:nvSpPr>
          <p:cNvPr id="36868" name="Text Box 6">
            <a:extLst>
              <a:ext uri="{FF2B5EF4-FFF2-40B4-BE49-F238E27FC236}">
                <a16:creationId xmlns:a16="http://schemas.microsoft.com/office/drawing/2014/main" id="{84E9E20E-3DDA-2F3A-C0C6-6BB1233F13CA}"/>
              </a:ext>
            </a:extLst>
          </p:cNvPr>
          <p:cNvSpPr txBox="1">
            <a:spLocks noChangeArrowheads="1"/>
          </p:cNvSpPr>
          <p:nvPr/>
        </p:nvSpPr>
        <p:spPr bwMode="auto">
          <a:xfrm>
            <a:off x="3362325" y="814714"/>
            <a:ext cx="54863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dirty="0">
                <a:solidFill>
                  <a:schemeClr val="accent4"/>
                </a:solidFill>
                <a:latin typeface="Montserrat" pitchFamily="2" charset="0"/>
              </a:rPr>
              <a:t>Drainage Classes</a:t>
            </a:r>
            <a:endParaRPr lang="en-US" altLang="en-US" sz="2400" b="1" dirty="0">
              <a:solidFill>
                <a:schemeClr val="accent4"/>
              </a:solidFill>
              <a:latin typeface="Montserrat" pitchFamily="2" charset="0"/>
            </a:endParaRPr>
          </a:p>
        </p:txBody>
      </p:sp>
      <p:sp>
        <p:nvSpPr>
          <p:cNvPr id="36869" name="Text Box 7">
            <a:extLst>
              <a:ext uri="{FF2B5EF4-FFF2-40B4-BE49-F238E27FC236}">
                <a16:creationId xmlns:a16="http://schemas.microsoft.com/office/drawing/2014/main" id="{46E5AB8C-5C67-EC2F-903A-D135A98AB3FE}"/>
              </a:ext>
            </a:extLst>
          </p:cNvPr>
          <p:cNvSpPr txBox="1">
            <a:spLocks noChangeArrowheads="1"/>
          </p:cNvSpPr>
          <p:nvPr/>
        </p:nvSpPr>
        <p:spPr bwMode="auto">
          <a:xfrm>
            <a:off x="7162800" y="5867401"/>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dirty="0">
                <a:solidFill>
                  <a:schemeClr val="bg2">
                    <a:lumMod val="10000"/>
                  </a:schemeClr>
                </a:solidFill>
                <a:latin typeface="Lato" panose="020F0502020204030203" pitchFamily="34" charset="0"/>
              </a:rPr>
              <a:t>Poorly Drained</a:t>
            </a:r>
          </a:p>
        </p:txBody>
      </p:sp>
      <p:pic>
        <p:nvPicPr>
          <p:cNvPr id="36870" name="Picture 5">
            <a:extLst>
              <a:ext uri="{FF2B5EF4-FFF2-40B4-BE49-F238E27FC236}">
                <a16:creationId xmlns:a16="http://schemas.microsoft.com/office/drawing/2014/main" id="{9E6A5F0A-F45C-29B1-5FCE-E3C9B1DCD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66900"/>
            <a:ext cx="42799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4" descr="Hockley landscape">
            <a:extLst>
              <a:ext uri="{FF2B5EF4-FFF2-40B4-BE49-F238E27FC236}">
                <a16:creationId xmlns:a16="http://schemas.microsoft.com/office/drawing/2014/main" id="{BE78FA1C-2AE4-91D4-A133-1D996B2D5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866900"/>
            <a:ext cx="3581400" cy="39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7">
            <a:extLst>
              <a:ext uri="{FF2B5EF4-FFF2-40B4-BE49-F238E27FC236}">
                <a16:creationId xmlns:a16="http://schemas.microsoft.com/office/drawing/2014/main" id="{F511118A-45C3-B77D-D649-84D74F704461}"/>
              </a:ext>
            </a:extLst>
          </p:cNvPr>
          <p:cNvSpPr txBox="1">
            <a:spLocks noChangeArrowheads="1"/>
          </p:cNvSpPr>
          <p:nvPr/>
        </p:nvSpPr>
        <p:spPr bwMode="auto">
          <a:xfrm>
            <a:off x="2667000" y="5943601"/>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dirty="0">
                <a:solidFill>
                  <a:schemeClr val="bg2">
                    <a:lumMod val="10000"/>
                  </a:schemeClr>
                </a:solidFill>
                <a:latin typeface="Lato" panose="020F0502020204030203" pitchFamily="34" charset="0"/>
              </a:rPr>
              <a:t>Well Drained</a:t>
            </a:r>
          </a:p>
        </p:txBody>
      </p:sp>
    </p:spTree>
    <p:extLst>
      <p:ext uri="{BB962C8B-B14F-4D97-AF65-F5344CB8AC3E}">
        <p14:creationId xmlns:p14="http://schemas.microsoft.com/office/powerpoint/2010/main" val="10110287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2048616" y="640239"/>
            <a:ext cx="8368806" cy="6055836"/>
          </a:xfrm>
        </p:spPr>
      </p:pic>
      <p:pic>
        <p:nvPicPr>
          <p:cNvPr id="3" name="Picture 2" descr="A picture containing grass, tree, outdoor, wood&#10;&#10;Description automatically generated">
            <a:extLst>
              <a:ext uri="{FF2B5EF4-FFF2-40B4-BE49-F238E27FC236}">
                <a16:creationId xmlns:a16="http://schemas.microsoft.com/office/drawing/2014/main" id="{4D780637-773E-4E54-3BC5-7906ECACEE06}"/>
              </a:ext>
            </a:extLst>
          </p:cNvPr>
          <p:cNvPicPr>
            <a:picLocks noChangeAspect="1"/>
          </p:cNvPicPr>
          <p:nvPr/>
        </p:nvPicPr>
        <p:blipFill>
          <a:blip r:embed="rId4"/>
          <a:stretch>
            <a:fillRect/>
          </a:stretch>
        </p:blipFill>
        <p:spPr>
          <a:xfrm>
            <a:off x="1911096" y="640239"/>
            <a:ext cx="8369808" cy="5771974"/>
          </a:xfrm>
          <a:prstGeom prst="rect">
            <a:avLst/>
          </a:prstGeom>
        </p:spPr>
      </p:pic>
      <p:sp>
        <p:nvSpPr>
          <p:cNvPr id="5" name="Rectangular Callout 4"/>
          <p:cNvSpPr/>
          <p:nvPr/>
        </p:nvSpPr>
        <p:spPr>
          <a:xfrm>
            <a:off x="8229600" y="3258879"/>
            <a:ext cx="1371600" cy="1219200"/>
          </a:xfrm>
          <a:prstGeom prst="wedgeRectCallout">
            <a:avLst>
              <a:gd name="adj1" fmla="val -113625"/>
              <a:gd name="adj2" fmla="val 3139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Iron Depletion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(depleted iron)</a:t>
            </a:r>
          </a:p>
        </p:txBody>
      </p:sp>
      <p:sp>
        <p:nvSpPr>
          <p:cNvPr id="6" name="Rectangular Callout 5"/>
          <p:cNvSpPr/>
          <p:nvPr/>
        </p:nvSpPr>
        <p:spPr>
          <a:xfrm>
            <a:off x="1905000" y="2115879"/>
            <a:ext cx="1752600" cy="2286000"/>
          </a:xfrm>
          <a:prstGeom prst="wedgeRectCallout">
            <a:avLst>
              <a:gd name="adj1" fmla="val 119478"/>
              <a:gd name="adj2" fmla="val 1260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Oxidized Rhizospheres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(Oxidized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Iron masses accumulating along Root Pore Linings)</a:t>
            </a:r>
          </a:p>
        </p:txBody>
      </p:sp>
      <p:sp>
        <p:nvSpPr>
          <p:cNvPr id="7" name="Rectangular Callout 6"/>
          <p:cNvSpPr/>
          <p:nvPr/>
        </p:nvSpPr>
        <p:spPr>
          <a:xfrm>
            <a:off x="1981200" y="4747260"/>
            <a:ext cx="1447800" cy="1600200"/>
          </a:xfrm>
          <a:prstGeom prst="wedgeRectCallout">
            <a:avLst>
              <a:gd name="adj1" fmla="val 115164"/>
              <a:gd name="adj2" fmla="val -4229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Reduced Matrix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(Primary Color, iron is reduced)</a:t>
            </a:r>
          </a:p>
        </p:txBody>
      </p:sp>
      <p:sp>
        <p:nvSpPr>
          <p:cNvPr id="8" name="Rectangular Callout 7"/>
          <p:cNvSpPr/>
          <p:nvPr/>
        </p:nvSpPr>
        <p:spPr>
          <a:xfrm>
            <a:off x="8382000" y="5547360"/>
            <a:ext cx="1409700" cy="533400"/>
          </a:xfrm>
          <a:prstGeom prst="wedgeRectCallout">
            <a:avLst>
              <a:gd name="adj1" fmla="val -189161"/>
              <a:gd name="adj2" fmla="val 8262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ular Callout 8"/>
          <p:cNvSpPr/>
          <p:nvPr/>
        </p:nvSpPr>
        <p:spPr>
          <a:xfrm>
            <a:off x="8191500" y="5392125"/>
            <a:ext cx="1752600" cy="685800"/>
          </a:xfrm>
          <a:prstGeom prst="wedgeRectCallout">
            <a:avLst>
              <a:gd name="adj1" fmla="val -167479"/>
              <a:gd name="adj2" fmla="val 2260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Lato" panose="020F0502020204030203" pitchFamily="34" charset="0"/>
              </a:rPr>
              <a:t>Oxidized Rhizospheres</a:t>
            </a:r>
          </a:p>
        </p:txBody>
      </p:sp>
    </p:spTree>
    <p:extLst>
      <p:ext uri="{BB962C8B-B14F-4D97-AF65-F5344CB8AC3E}">
        <p14:creationId xmlns:p14="http://schemas.microsoft.com/office/powerpoint/2010/main" val="19495915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rock, leaf&#10;&#10;Description automatically generated">
            <a:extLst>
              <a:ext uri="{FF2B5EF4-FFF2-40B4-BE49-F238E27FC236}">
                <a16:creationId xmlns:a16="http://schemas.microsoft.com/office/drawing/2014/main" id="{DD7BB1FD-4E3A-E7E4-16F1-8C1D51E8B744}"/>
              </a:ext>
            </a:extLst>
          </p:cNvPr>
          <p:cNvPicPr>
            <a:picLocks noChangeAspect="1"/>
          </p:cNvPicPr>
          <p:nvPr/>
        </p:nvPicPr>
        <p:blipFill>
          <a:blip r:embed="rId2"/>
          <a:stretch>
            <a:fillRect/>
          </a:stretch>
        </p:blipFill>
        <p:spPr>
          <a:xfrm>
            <a:off x="3541388" y="944545"/>
            <a:ext cx="5652854" cy="5296767"/>
          </a:xfrm>
          <a:prstGeom prst="rect">
            <a:avLst/>
          </a:prstGeom>
        </p:spPr>
      </p:pic>
    </p:spTree>
    <p:extLst>
      <p:ext uri="{BB962C8B-B14F-4D97-AF65-F5344CB8AC3E}">
        <p14:creationId xmlns:p14="http://schemas.microsoft.com/office/powerpoint/2010/main" val="4417508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77A8CB8A-5157-D56F-BC2E-1DC82026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39"/>
          <a:stretch>
            <a:fillRect/>
          </a:stretch>
        </p:blipFill>
        <p:spPr bwMode="auto">
          <a:xfrm>
            <a:off x="1676400" y="1366684"/>
            <a:ext cx="5334000" cy="50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9">
            <a:extLst>
              <a:ext uri="{FF2B5EF4-FFF2-40B4-BE49-F238E27FC236}">
                <a16:creationId xmlns:a16="http://schemas.microsoft.com/office/drawing/2014/main" id="{996F9D4A-CAA3-91EE-286B-4EA57CA1B6A6}"/>
              </a:ext>
            </a:extLst>
          </p:cNvPr>
          <p:cNvSpPr txBox="1">
            <a:spLocks noChangeArrowheads="1"/>
          </p:cNvSpPr>
          <p:nvPr/>
        </p:nvSpPr>
        <p:spPr bwMode="auto">
          <a:xfrm>
            <a:off x="6934200" y="1476375"/>
            <a:ext cx="3505200" cy="492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200" dirty="0">
                <a:solidFill>
                  <a:schemeClr val="bg2">
                    <a:lumMod val="10000"/>
                  </a:schemeClr>
                </a:solidFill>
                <a:latin typeface="Lato" panose="020F0502020204030203" pitchFamily="34" charset="0"/>
              </a:rPr>
              <a:t>Platy structure is associated with water lain sediments.</a:t>
            </a:r>
          </a:p>
          <a:p>
            <a:pPr marL="342900" indent="-342900">
              <a:spcBef>
                <a:spcPct val="0"/>
              </a:spcBef>
            </a:pPr>
            <a:r>
              <a:rPr lang="en-US" altLang="en-US" sz="2200" dirty="0">
                <a:solidFill>
                  <a:schemeClr val="bg2">
                    <a:lumMod val="10000"/>
                  </a:schemeClr>
                </a:solidFill>
                <a:latin typeface="Lato" panose="020F0502020204030203" pitchFamily="34" charset="0"/>
              </a:rPr>
              <a:t>Single Grain is generally your sands.</a:t>
            </a:r>
          </a:p>
          <a:p>
            <a:pPr marL="342900" indent="-342900">
              <a:spcBef>
                <a:spcPct val="0"/>
              </a:spcBef>
            </a:pPr>
            <a:r>
              <a:rPr lang="en-US" altLang="en-US" sz="2200" dirty="0">
                <a:solidFill>
                  <a:schemeClr val="bg2">
                    <a:lumMod val="10000"/>
                  </a:schemeClr>
                </a:solidFill>
                <a:latin typeface="Lato" panose="020F0502020204030203" pitchFamily="34" charset="0"/>
              </a:rPr>
              <a:t>Blocky structure is often your “claypan” type soils</a:t>
            </a:r>
          </a:p>
          <a:p>
            <a:pPr marL="342900" indent="-342900">
              <a:spcBef>
                <a:spcPct val="0"/>
              </a:spcBef>
            </a:pPr>
            <a:r>
              <a:rPr lang="en-US" altLang="en-US" sz="2200" dirty="0">
                <a:solidFill>
                  <a:schemeClr val="bg2">
                    <a:lumMod val="10000"/>
                  </a:schemeClr>
                </a:solidFill>
                <a:latin typeface="Lato" panose="020F0502020204030203" pitchFamily="34" charset="0"/>
              </a:rPr>
              <a:t>Columnar structure is associated with high sodium.</a:t>
            </a:r>
          </a:p>
          <a:p>
            <a:pPr marL="342900" indent="-342900">
              <a:spcBef>
                <a:spcPct val="0"/>
              </a:spcBef>
            </a:pPr>
            <a:r>
              <a:rPr lang="en-US" altLang="en-US" sz="2200" dirty="0">
                <a:solidFill>
                  <a:schemeClr val="bg2">
                    <a:lumMod val="10000"/>
                  </a:schemeClr>
                </a:solidFill>
                <a:latin typeface="Lato" panose="020F0502020204030203" pitchFamily="34" charset="0"/>
              </a:rPr>
              <a:t>Massive is associated with compact, heavy clay soils.</a:t>
            </a:r>
          </a:p>
        </p:txBody>
      </p:sp>
      <p:sp>
        <p:nvSpPr>
          <p:cNvPr id="9" name="Rectangle 2">
            <a:extLst>
              <a:ext uri="{FF2B5EF4-FFF2-40B4-BE49-F238E27FC236}">
                <a16:creationId xmlns:a16="http://schemas.microsoft.com/office/drawing/2014/main" id="{3DA40429-BDB7-09F9-1437-0B6382356387}"/>
              </a:ext>
            </a:extLst>
          </p:cNvPr>
          <p:cNvSpPr txBox="1">
            <a:spLocks noChangeArrowheads="1"/>
          </p:cNvSpPr>
          <p:nvPr/>
        </p:nvSpPr>
        <p:spPr>
          <a:xfrm>
            <a:off x="2895600" y="352425"/>
            <a:ext cx="5486400" cy="1143000"/>
          </a:xfrm>
          <a:prstGeom prst="rect">
            <a:avLst/>
          </a:prstGeom>
          <a:noFill/>
        </p:spPr>
        <p:txBody>
          <a:bodyPr anchor="ctr"/>
          <a:lstStyle/>
          <a:p>
            <a:pPr algn="ctr" eaLnBrk="1" hangingPunct="1">
              <a:defRPr/>
            </a:pPr>
            <a:r>
              <a:rPr lang="en-US" sz="3600" b="1" kern="0" dirty="0">
                <a:solidFill>
                  <a:schemeClr val="accent4"/>
                </a:solidFill>
                <a:latin typeface="Montserrat" pitchFamily="2" charset="0"/>
                <a:ea typeface="+mj-ea"/>
                <a:cs typeface="+mj-cs"/>
              </a:rPr>
              <a:t>Soil Structure Types</a:t>
            </a:r>
          </a:p>
        </p:txBody>
      </p:sp>
    </p:spTree>
    <p:extLst>
      <p:ext uri="{BB962C8B-B14F-4D97-AF65-F5344CB8AC3E}">
        <p14:creationId xmlns:p14="http://schemas.microsoft.com/office/powerpoint/2010/main" val="38042415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Structure_Columns">
            <a:extLst>
              <a:ext uri="{FF2B5EF4-FFF2-40B4-BE49-F238E27FC236}">
                <a16:creationId xmlns:a16="http://schemas.microsoft.com/office/drawing/2014/main" id="{AF99E2CF-7192-924B-2E22-B4F7C4F22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4191001"/>
            <a:ext cx="2286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Profile_Ramita">
            <a:extLst>
              <a:ext uri="{FF2B5EF4-FFF2-40B4-BE49-F238E27FC236}">
                <a16:creationId xmlns:a16="http://schemas.microsoft.com/office/drawing/2014/main" id="{9C5CFE1D-9731-3C5D-BB08-34AC44B78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0" y="609600"/>
            <a:ext cx="2254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7">
            <a:extLst>
              <a:ext uri="{FF2B5EF4-FFF2-40B4-BE49-F238E27FC236}">
                <a16:creationId xmlns:a16="http://schemas.microsoft.com/office/drawing/2014/main" id="{0443B394-5EE8-AFBB-E8D0-0A14C1D167F7}"/>
              </a:ext>
            </a:extLst>
          </p:cNvPr>
          <p:cNvSpPr txBox="1">
            <a:spLocks noChangeArrowheads="1"/>
          </p:cNvSpPr>
          <p:nvPr/>
        </p:nvSpPr>
        <p:spPr bwMode="auto">
          <a:xfrm>
            <a:off x="1524001" y="5105400"/>
            <a:ext cx="2403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Blocky Structure</a:t>
            </a:r>
          </a:p>
        </p:txBody>
      </p:sp>
      <p:sp>
        <p:nvSpPr>
          <p:cNvPr id="40965" name="Text Box 8">
            <a:extLst>
              <a:ext uri="{FF2B5EF4-FFF2-40B4-BE49-F238E27FC236}">
                <a16:creationId xmlns:a16="http://schemas.microsoft.com/office/drawing/2014/main" id="{0759A7FD-DC29-917E-66B5-9C29FE899F47}"/>
              </a:ext>
            </a:extLst>
          </p:cNvPr>
          <p:cNvSpPr txBox="1">
            <a:spLocks noChangeArrowheads="1"/>
          </p:cNvSpPr>
          <p:nvPr/>
        </p:nvSpPr>
        <p:spPr bwMode="auto">
          <a:xfrm>
            <a:off x="8382001" y="5638801"/>
            <a:ext cx="2285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Columnar</a:t>
            </a:r>
          </a:p>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Structure</a:t>
            </a:r>
          </a:p>
        </p:txBody>
      </p:sp>
      <p:sp>
        <p:nvSpPr>
          <p:cNvPr id="40967" name="Text Box 8">
            <a:extLst>
              <a:ext uri="{FF2B5EF4-FFF2-40B4-BE49-F238E27FC236}">
                <a16:creationId xmlns:a16="http://schemas.microsoft.com/office/drawing/2014/main" id="{012123AE-D083-7824-5F02-6BA9E0453B09}"/>
              </a:ext>
            </a:extLst>
          </p:cNvPr>
          <p:cNvSpPr txBox="1">
            <a:spLocks noChangeArrowheads="1"/>
          </p:cNvSpPr>
          <p:nvPr/>
        </p:nvSpPr>
        <p:spPr bwMode="auto">
          <a:xfrm>
            <a:off x="8413750" y="3352801"/>
            <a:ext cx="2254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Prismatic </a:t>
            </a:r>
          </a:p>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structure</a:t>
            </a:r>
          </a:p>
        </p:txBody>
      </p:sp>
      <p:pic>
        <p:nvPicPr>
          <p:cNvPr id="40968" name="Picture 9">
            <a:extLst>
              <a:ext uri="{FF2B5EF4-FFF2-40B4-BE49-F238E27FC236}">
                <a16:creationId xmlns:a16="http://schemas.microsoft.com/office/drawing/2014/main" id="{735B9BA6-A5A3-67EA-E0A5-045FD97AF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971801"/>
            <a:ext cx="24384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6">
            <a:extLst>
              <a:ext uri="{FF2B5EF4-FFF2-40B4-BE49-F238E27FC236}">
                <a16:creationId xmlns:a16="http://schemas.microsoft.com/office/drawing/2014/main" id="{0A49A84B-FC59-3CC6-2991-16ADEBB21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85800"/>
            <a:ext cx="241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7">
            <a:extLst>
              <a:ext uri="{FF2B5EF4-FFF2-40B4-BE49-F238E27FC236}">
                <a16:creationId xmlns:a16="http://schemas.microsoft.com/office/drawing/2014/main" id="{13A84D6A-9DA2-20BE-E40A-082F6066F6DD}"/>
              </a:ext>
            </a:extLst>
          </p:cNvPr>
          <p:cNvSpPr txBox="1">
            <a:spLocks noChangeArrowheads="1"/>
          </p:cNvSpPr>
          <p:nvPr/>
        </p:nvSpPr>
        <p:spPr bwMode="auto">
          <a:xfrm>
            <a:off x="1524000" y="2133601"/>
            <a:ext cx="2203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Platy Structure</a:t>
            </a:r>
          </a:p>
        </p:txBody>
      </p:sp>
      <p:pic>
        <p:nvPicPr>
          <p:cNvPr id="40971" name="Picture 2">
            <a:extLst>
              <a:ext uri="{FF2B5EF4-FFF2-40B4-BE49-F238E27FC236}">
                <a16:creationId xmlns:a16="http://schemas.microsoft.com/office/drawing/2014/main" id="{549E1CFB-3593-FD55-CAAD-38110BC6F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0" y="4054218"/>
            <a:ext cx="37592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2">
            <a:extLst>
              <a:ext uri="{FF2B5EF4-FFF2-40B4-BE49-F238E27FC236}">
                <a16:creationId xmlns:a16="http://schemas.microsoft.com/office/drawing/2014/main" id="{3784875C-6A1A-7A92-DE3C-43199A150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990601"/>
            <a:ext cx="28194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 Box 7">
            <a:extLst>
              <a:ext uri="{FF2B5EF4-FFF2-40B4-BE49-F238E27FC236}">
                <a16:creationId xmlns:a16="http://schemas.microsoft.com/office/drawing/2014/main" id="{95A5EFA0-738D-67F5-4106-DD125DEA85BC}"/>
              </a:ext>
            </a:extLst>
          </p:cNvPr>
          <p:cNvSpPr txBox="1">
            <a:spLocks noChangeArrowheads="1"/>
          </p:cNvSpPr>
          <p:nvPr/>
        </p:nvSpPr>
        <p:spPr bwMode="auto">
          <a:xfrm>
            <a:off x="5257006" y="5248297"/>
            <a:ext cx="1881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Single Grain</a:t>
            </a:r>
          </a:p>
        </p:txBody>
      </p:sp>
      <p:sp>
        <p:nvSpPr>
          <p:cNvPr id="40974" name="Text Box 7">
            <a:extLst>
              <a:ext uri="{FF2B5EF4-FFF2-40B4-BE49-F238E27FC236}">
                <a16:creationId xmlns:a16="http://schemas.microsoft.com/office/drawing/2014/main" id="{ACF14EE0-3143-6BA3-938D-3685F0CEC88E}"/>
              </a:ext>
            </a:extLst>
          </p:cNvPr>
          <p:cNvSpPr txBox="1">
            <a:spLocks noChangeArrowheads="1"/>
          </p:cNvSpPr>
          <p:nvPr/>
        </p:nvSpPr>
        <p:spPr bwMode="auto">
          <a:xfrm>
            <a:off x="4953000" y="3200401"/>
            <a:ext cx="248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2">
                    <a:lumMod val="10000"/>
                  </a:schemeClr>
                </a:solidFill>
                <a:latin typeface="Lato" panose="020F0502020204030203" pitchFamily="34" charset="0"/>
              </a:rPr>
              <a:t>Wedge Structure</a:t>
            </a:r>
          </a:p>
        </p:txBody>
      </p:sp>
    </p:spTree>
    <p:extLst>
      <p:ext uri="{BB962C8B-B14F-4D97-AF65-F5344CB8AC3E}">
        <p14:creationId xmlns:p14="http://schemas.microsoft.com/office/powerpoint/2010/main" val="28148453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AD204C-ADEA-4B14-88A9-4CCEC4E1AC04}"/>
              </a:ext>
            </a:extLst>
          </p:cNvPr>
          <p:cNvSpPr>
            <a:spLocks noGrp="1"/>
          </p:cNvSpPr>
          <p:nvPr>
            <p:ph type="body" sz="quarter" idx="11"/>
          </p:nvPr>
        </p:nvSpPr>
        <p:spPr>
          <a:xfrm>
            <a:off x="196776" y="832704"/>
            <a:ext cx="6788815" cy="531082"/>
          </a:xfrm>
        </p:spPr>
        <p:txBody>
          <a:bodyPr/>
          <a:lstStyle/>
          <a:p>
            <a:pPr algn="ctr"/>
            <a:r>
              <a:rPr lang="en-US" dirty="0"/>
              <a:t>Four Components of Soil</a:t>
            </a:r>
          </a:p>
        </p:txBody>
      </p:sp>
      <p:sp>
        <p:nvSpPr>
          <p:cNvPr id="5" name="Content Placeholder 4">
            <a:extLst>
              <a:ext uri="{FF2B5EF4-FFF2-40B4-BE49-F238E27FC236}">
                <a16:creationId xmlns:a16="http://schemas.microsoft.com/office/drawing/2014/main" id="{8A05D6DA-084E-461E-98F3-FF91DD36935C}"/>
              </a:ext>
            </a:extLst>
          </p:cNvPr>
          <p:cNvSpPr>
            <a:spLocks noGrp="1"/>
          </p:cNvSpPr>
          <p:nvPr>
            <p:ph sz="quarter" idx="10"/>
          </p:nvPr>
        </p:nvSpPr>
        <p:spPr>
          <a:xfrm>
            <a:off x="505435" y="1743740"/>
            <a:ext cx="6044222" cy="4390359"/>
          </a:xfrm>
        </p:spPr>
        <p:txBody>
          <a:bodyPr/>
          <a:lstStyle/>
          <a:p>
            <a:pPr marL="469900" indent="-457200">
              <a:spcBef>
                <a:spcPts val="610"/>
              </a:spcBef>
            </a:pPr>
            <a:r>
              <a:rPr lang="en-US" sz="2800" dirty="0">
                <a:latin typeface="Lato" panose="020F0502020204030203" pitchFamily="34" charset="0"/>
                <a:cs typeface="Arial"/>
              </a:rPr>
              <a:t>Clay</a:t>
            </a:r>
            <a:r>
              <a:rPr lang="en-US" sz="2800" spc="-35" dirty="0">
                <a:latin typeface="Lato" panose="020F0502020204030203" pitchFamily="34" charset="0"/>
                <a:cs typeface="Arial"/>
              </a:rPr>
              <a:t> </a:t>
            </a:r>
            <a:r>
              <a:rPr lang="en-US" sz="2800" dirty="0">
                <a:latin typeface="Lato" panose="020F0502020204030203" pitchFamily="34" charset="0"/>
                <a:cs typeface="Arial"/>
              </a:rPr>
              <a:t>to</a:t>
            </a:r>
            <a:r>
              <a:rPr lang="en-US" sz="2800" spc="-10" dirty="0">
                <a:latin typeface="Lato" panose="020F0502020204030203" pitchFamily="34" charset="0"/>
                <a:cs typeface="Arial"/>
              </a:rPr>
              <a:t> </a:t>
            </a:r>
            <a:r>
              <a:rPr lang="en-US" sz="2800" dirty="0">
                <a:latin typeface="Lato" panose="020F0502020204030203" pitchFamily="34" charset="0"/>
                <a:cs typeface="Arial"/>
              </a:rPr>
              <a:t>boulder</a:t>
            </a:r>
            <a:r>
              <a:rPr lang="en-US" sz="2800" spc="-30" dirty="0">
                <a:latin typeface="Lato" panose="020F0502020204030203" pitchFamily="34" charset="0"/>
                <a:cs typeface="Arial"/>
              </a:rPr>
              <a:t> </a:t>
            </a:r>
            <a:r>
              <a:rPr lang="en-US" sz="2800" dirty="0">
                <a:latin typeface="Lato" panose="020F0502020204030203" pitchFamily="34" charset="0"/>
                <a:cs typeface="Arial"/>
              </a:rPr>
              <a:t>sized</a:t>
            </a:r>
            <a:r>
              <a:rPr lang="en-US" sz="2800" spc="-35" dirty="0">
                <a:latin typeface="Lato" panose="020F0502020204030203" pitchFamily="34" charset="0"/>
                <a:cs typeface="Arial"/>
              </a:rPr>
              <a:t> </a:t>
            </a:r>
            <a:r>
              <a:rPr lang="en-US" sz="2800" dirty="0">
                <a:latin typeface="Lato" panose="020F0502020204030203" pitchFamily="34" charset="0"/>
                <a:cs typeface="Arial"/>
              </a:rPr>
              <a:t>mineral</a:t>
            </a:r>
            <a:r>
              <a:rPr lang="en-US" sz="2800" spc="-20" dirty="0">
                <a:latin typeface="Lato" panose="020F0502020204030203" pitchFamily="34" charset="0"/>
                <a:cs typeface="Arial"/>
              </a:rPr>
              <a:t> </a:t>
            </a:r>
            <a:r>
              <a:rPr lang="en-US" sz="2800" spc="-10" dirty="0">
                <a:latin typeface="Lato" panose="020F0502020204030203" pitchFamily="34" charset="0"/>
                <a:cs typeface="Arial"/>
              </a:rPr>
              <a:t>material</a:t>
            </a:r>
          </a:p>
          <a:p>
            <a:pPr marL="469900" indent="-457200">
              <a:spcBef>
                <a:spcPts val="610"/>
              </a:spcBef>
            </a:pPr>
            <a:r>
              <a:rPr lang="en-US" sz="2800" dirty="0">
                <a:latin typeface="Lato" panose="020F0502020204030203" pitchFamily="34" charset="0"/>
                <a:cs typeface="Arial"/>
              </a:rPr>
              <a:t>Organic</a:t>
            </a:r>
            <a:r>
              <a:rPr lang="en-US" sz="2800" spc="-20" dirty="0">
                <a:latin typeface="Lato" panose="020F0502020204030203" pitchFamily="34" charset="0"/>
                <a:cs typeface="Arial"/>
              </a:rPr>
              <a:t> </a:t>
            </a:r>
            <a:r>
              <a:rPr lang="en-US" sz="2800" dirty="0">
                <a:latin typeface="Lato" panose="020F0502020204030203" pitchFamily="34" charset="0"/>
                <a:cs typeface="Arial"/>
              </a:rPr>
              <a:t>materials</a:t>
            </a:r>
            <a:r>
              <a:rPr lang="en-US" sz="2800" spc="-30" dirty="0">
                <a:latin typeface="Lato" panose="020F0502020204030203" pitchFamily="34" charset="0"/>
                <a:cs typeface="Arial"/>
              </a:rPr>
              <a:t> </a:t>
            </a:r>
            <a:r>
              <a:rPr lang="en-US" sz="2800" dirty="0">
                <a:latin typeface="Lato" panose="020F0502020204030203" pitchFamily="34" charset="0"/>
                <a:cs typeface="Arial"/>
              </a:rPr>
              <a:t>from the</a:t>
            </a:r>
            <a:r>
              <a:rPr lang="en-US" sz="2800" spc="-40" dirty="0">
                <a:latin typeface="Lato" panose="020F0502020204030203" pitchFamily="34" charset="0"/>
                <a:cs typeface="Arial"/>
              </a:rPr>
              <a:t> </a:t>
            </a:r>
            <a:r>
              <a:rPr lang="en-US" sz="2800" dirty="0">
                <a:latin typeface="Lato" panose="020F0502020204030203" pitchFamily="34" charset="0"/>
                <a:cs typeface="Arial"/>
              </a:rPr>
              <a:t>remains</a:t>
            </a:r>
            <a:r>
              <a:rPr lang="en-US" sz="2800" spc="-20" dirty="0">
                <a:latin typeface="Lato" panose="020F0502020204030203" pitchFamily="34" charset="0"/>
                <a:cs typeface="Arial"/>
              </a:rPr>
              <a:t> </a:t>
            </a:r>
            <a:r>
              <a:rPr lang="en-US" sz="2800" dirty="0">
                <a:latin typeface="Lato" panose="020F0502020204030203" pitchFamily="34" charset="0"/>
                <a:cs typeface="Arial"/>
              </a:rPr>
              <a:t>of</a:t>
            </a:r>
            <a:r>
              <a:rPr lang="en-US" sz="2800" spc="-25" dirty="0">
                <a:latin typeface="Lato" panose="020F0502020204030203" pitchFamily="34" charset="0"/>
                <a:cs typeface="Arial"/>
              </a:rPr>
              <a:t> </a:t>
            </a:r>
            <a:r>
              <a:rPr lang="en-US" sz="2800" dirty="0">
                <a:latin typeface="Lato" panose="020F0502020204030203" pitchFamily="34" charset="0"/>
                <a:cs typeface="Arial"/>
              </a:rPr>
              <a:t>dead</a:t>
            </a:r>
            <a:r>
              <a:rPr lang="en-US" sz="2800" spc="-35" dirty="0">
                <a:latin typeface="Lato" panose="020F0502020204030203" pitchFamily="34" charset="0"/>
                <a:cs typeface="Arial"/>
              </a:rPr>
              <a:t> </a:t>
            </a:r>
            <a:r>
              <a:rPr lang="en-US" sz="2800" dirty="0">
                <a:latin typeface="Lato" panose="020F0502020204030203" pitchFamily="34" charset="0"/>
                <a:cs typeface="Arial"/>
              </a:rPr>
              <a:t>plants</a:t>
            </a:r>
            <a:r>
              <a:rPr lang="en-US" sz="2800" spc="-30" dirty="0">
                <a:latin typeface="Lato" panose="020F0502020204030203" pitchFamily="34" charset="0"/>
                <a:cs typeface="Arial"/>
              </a:rPr>
              <a:t> </a:t>
            </a:r>
            <a:r>
              <a:rPr lang="en-US" sz="2800" dirty="0">
                <a:latin typeface="Lato" panose="020F0502020204030203" pitchFamily="34" charset="0"/>
                <a:cs typeface="Arial"/>
              </a:rPr>
              <a:t>and</a:t>
            </a:r>
            <a:r>
              <a:rPr lang="en-US" sz="2800" spc="-35" dirty="0">
                <a:latin typeface="Lato" panose="020F0502020204030203" pitchFamily="34" charset="0"/>
                <a:cs typeface="Arial"/>
              </a:rPr>
              <a:t> </a:t>
            </a:r>
            <a:r>
              <a:rPr lang="en-US" sz="2800" spc="-10" dirty="0">
                <a:latin typeface="Lato" panose="020F0502020204030203" pitchFamily="34" charset="0"/>
                <a:cs typeface="Arial"/>
              </a:rPr>
              <a:t>animals</a:t>
            </a:r>
          </a:p>
          <a:p>
            <a:pPr marL="469900" indent="-457200">
              <a:spcBef>
                <a:spcPts val="610"/>
              </a:spcBef>
            </a:pPr>
            <a:r>
              <a:rPr lang="en-US" sz="2800" dirty="0">
                <a:latin typeface="Lato" panose="020F0502020204030203" pitchFamily="34" charset="0"/>
                <a:cs typeface="Arial"/>
              </a:rPr>
              <a:t>Pore</a:t>
            </a:r>
            <a:r>
              <a:rPr lang="en-US" sz="2800" spc="-10" dirty="0">
                <a:latin typeface="Lato" panose="020F0502020204030203" pitchFamily="34" charset="0"/>
                <a:cs typeface="Arial"/>
              </a:rPr>
              <a:t> </a:t>
            </a:r>
            <a:r>
              <a:rPr lang="en-US" sz="2800" dirty="0">
                <a:latin typeface="Lato" panose="020F0502020204030203" pitchFamily="34" charset="0"/>
                <a:cs typeface="Arial"/>
              </a:rPr>
              <a:t>space</a:t>
            </a:r>
            <a:r>
              <a:rPr lang="en-US" sz="2800" spc="-30" dirty="0">
                <a:latin typeface="Lato" panose="020F0502020204030203" pitchFamily="34" charset="0"/>
                <a:cs typeface="Arial"/>
              </a:rPr>
              <a:t> </a:t>
            </a:r>
            <a:r>
              <a:rPr lang="en-US" sz="2800" dirty="0">
                <a:latin typeface="Lato" panose="020F0502020204030203" pitchFamily="34" charset="0"/>
                <a:cs typeface="Arial"/>
              </a:rPr>
              <a:t>filled with gas</a:t>
            </a:r>
          </a:p>
          <a:p>
            <a:pPr marL="469900" indent="-457200">
              <a:spcBef>
                <a:spcPts val="610"/>
              </a:spcBef>
            </a:pPr>
            <a:r>
              <a:rPr lang="en-US" sz="2800" dirty="0">
                <a:latin typeface="Lato" panose="020F0502020204030203" pitchFamily="34" charset="0"/>
                <a:cs typeface="Arial"/>
              </a:rPr>
              <a:t>Pore space filled with </a:t>
            </a:r>
            <a:r>
              <a:rPr lang="en-US" sz="2800" spc="-10" dirty="0">
                <a:latin typeface="Lato" panose="020F0502020204030203" pitchFamily="34" charset="0"/>
                <a:cs typeface="Arial"/>
              </a:rPr>
              <a:t>liquid</a:t>
            </a:r>
            <a:endParaRPr lang="en-US" sz="2800" dirty="0">
              <a:latin typeface="Lato" panose="020F0502020204030203" pitchFamily="34" charset="0"/>
              <a:cs typeface="Arial"/>
            </a:endParaRPr>
          </a:p>
          <a:p>
            <a:endParaRPr lang="en-US" dirty="0"/>
          </a:p>
        </p:txBody>
      </p:sp>
      <p:pic>
        <p:nvPicPr>
          <p:cNvPr id="10" name="Picture 9" descr="Chart, pie chart&#10;&#10;Description automatically generated">
            <a:extLst>
              <a:ext uri="{FF2B5EF4-FFF2-40B4-BE49-F238E27FC236}">
                <a16:creationId xmlns:a16="http://schemas.microsoft.com/office/drawing/2014/main" id="{AD110A98-56E3-BF8D-4D8E-D031783B7EC1}"/>
              </a:ext>
            </a:extLst>
          </p:cNvPr>
          <p:cNvPicPr>
            <a:picLocks noChangeAspect="1"/>
          </p:cNvPicPr>
          <p:nvPr/>
        </p:nvPicPr>
        <p:blipFill>
          <a:blip r:embed="rId3"/>
          <a:stretch>
            <a:fillRect/>
          </a:stretch>
        </p:blipFill>
        <p:spPr>
          <a:xfrm>
            <a:off x="6549657" y="1431302"/>
            <a:ext cx="5486399" cy="4593994"/>
          </a:xfrm>
          <a:prstGeom prst="rect">
            <a:avLst/>
          </a:prstGeom>
        </p:spPr>
      </p:pic>
    </p:spTree>
    <p:extLst>
      <p:ext uri="{BB962C8B-B14F-4D97-AF65-F5344CB8AC3E}">
        <p14:creationId xmlns:p14="http://schemas.microsoft.com/office/powerpoint/2010/main" val="378479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tucture">
            <a:extLst>
              <a:ext uri="{FF2B5EF4-FFF2-40B4-BE49-F238E27FC236}">
                <a16:creationId xmlns:a16="http://schemas.microsoft.com/office/drawing/2014/main" id="{21575894-7BD8-7859-C3EC-F4CE499A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14375"/>
            <a:ext cx="9144000" cy="559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Line 3">
            <a:extLst>
              <a:ext uri="{FF2B5EF4-FFF2-40B4-BE49-F238E27FC236}">
                <a16:creationId xmlns:a16="http://schemas.microsoft.com/office/drawing/2014/main" id="{B56360BE-7AB7-28E2-0624-7B98E7225B60}"/>
              </a:ext>
            </a:extLst>
          </p:cNvPr>
          <p:cNvSpPr>
            <a:spLocks noChangeShapeType="1"/>
          </p:cNvSpPr>
          <p:nvPr/>
        </p:nvSpPr>
        <p:spPr bwMode="auto">
          <a:xfrm>
            <a:off x="5384801" y="2895600"/>
            <a:ext cx="3522663"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 name="Line 4">
            <a:extLst>
              <a:ext uri="{FF2B5EF4-FFF2-40B4-BE49-F238E27FC236}">
                <a16:creationId xmlns:a16="http://schemas.microsoft.com/office/drawing/2014/main" id="{09B3B022-785E-7FCF-1917-4FE70EA88AE7}"/>
              </a:ext>
            </a:extLst>
          </p:cNvPr>
          <p:cNvSpPr>
            <a:spLocks noChangeShapeType="1"/>
          </p:cNvSpPr>
          <p:nvPr/>
        </p:nvSpPr>
        <p:spPr bwMode="auto">
          <a:xfrm>
            <a:off x="5384801" y="1619250"/>
            <a:ext cx="3522663"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 name="Line 5">
            <a:extLst>
              <a:ext uri="{FF2B5EF4-FFF2-40B4-BE49-F238E27FC236}">
                <a16:creationId xmlns:a16="http://schemas.microsoft.com/office/drawing/2014/main" id="{7E8BD582-4D9E-5DC4-7ECC-605D00779B18}"/>
              </a:ext>
            </a:extLst>
          </p:cNvPr>
          <p:cNvSpPr>
            <a:spLocks noChangeShapeType="1"/>
          </p:cNvSpPr>
          <p:nvPr/>
        </p:nvSpPr>
        <p:spPr bwMode="auto">
          <a:xfrm>
            <a:off x="5261678" y="5952461"/>
            <a:ext cx="3521075"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 name="Text Box 6">
            <a:extLst>
              <a:ext uri="{FF2B5EF4-FFF2-40B4-BE49-F238E27FC236}">
                <a16:creationId xmlns:a16="http://schemas.microsoft.com/office/drawing/2014/main" id="{2ECB80D9-B67D-B40F-1A0C-895FD9C3DEF0}"/>
              </a:ext>
            </a:extLst>
          </p:cNvPr>
          <p:cNvSpPr txBox="1">
            <a:spLocks noChangeArrowheads="1"/>
          </p:cNvSpPr>
          <p:nvPr/>
        </p:nvSpPr>
        <p:spPr bwMode="auto">
          <a:xfrm>
            <a:off x="7891463" y="1828801"/>
            <a:ext cx="20168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chemeClr val="bg1"/>
                </a:solidFill>
                <a:latin typeface="Lato" panose="020F0502020204030203" pitchFamily="34" charset="0"/>
              </a:rPr>
              <a:t>Structureless</a:t>
            </a:r>
          </a:p>
        </p:txBody>
      </p:sp>
      <p:sp>
        <p:nvSpPr>
          <p:cNvPr id="50183" name="Text Box 7">
            <a:extLst>
              <a:ext uri="{FF2B5EF4-FFF2-40B4-BE49-F238E27FC236}">
                <a16:creationId xmlns:a16="http://schemas.microsoft.com/office/drawing/2014/main" id="{CFEF4913-6EA6-6E85-2C55-0615762824CA}"/>
              </a:ext>
            </a:extLst>
          </p:cNvPr>
          <p:cNvSpPr txBox="1">
            <a:spLocks noChangeArrowheads="1"/>
          </p:cNvSpPr>
          <p:nvPr/>
        </p:nvSpPr>
        <p:spPr bwMode="auto">
          <a:xfrm>
            <a:off x="7958138" y="4038601"/>
            <a:ext cx="2305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chemeClr val="bg1"/>
                </a:solidFill>
                <a:latin typeface="Lato" panose="020F0502020204030203" pitchFamily="34" charset="0"/>
              </a:rPr>
              <a:t>Good Structure</a:t>
            </a:r>
          </a:p>
        </p:txBody>
      </p:sp>
    </p:spTree>
    <p:extLst>
      <p:ext uri="{BB962C8B-B14F-4D97-AF65-F5344CB8AC3E}">
        <p14:creationId xmlns:p14="http://schemas.microsoft.com/office/powerpoint/2010/main" val="20482061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2F54651-99F2-8E33-E3BD-C996D10972C2}"/>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Soil pH</a:t>
            </a:r>
            <a:endParaRPr lang="en-US" altLang="en-US" b="1" dirty="0">
              <a:solidFill>
                <a:schemeClr val="accent4"/>
              </a:solidFill>
              <a:latin typeface="Montserrat" pitchFamily="2" charset="0"/>
            </a:endParaRPr>
          </a:p>
        </p:txBody>
      </p:sp>
      <p:sp>
        <p:nvSpPr>
          <p:cNvPr id="43011" name="Rectangle 3">
            <a:extLst>
              <a:ext uri="{FF2B5EF4-FFF2-40B4-BE49-F238E27FC236}">
                <a16:creationId xmlns:a16="http://schemas.microsoft.com/office/drawing/2014/main" id="{8B3C831A-1F77-707A-8E8C-92FD7E4AB24C}"/>
              </a:ext>
            </a:extLst>
          </p:cNvPr>
          <p:cNvSpPr>
            <a:spLocks noGrp="1" noChangeArrowheads="1"/>
          </p:cNvSpPr>
          <p:nvPr>
            <p:ph type="body" sz="half" idx="4294967295"/>
          </p:nvPr>
        </p:nvSpPr>
        <p:spPr>
          <a:xfrm>
            <a:off x="349086" y="1600201"/>
            <a:ext cx="5746914"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Ideal pH range is 6 to 7.5</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pH &gt;8.5 could mean high salt content</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pH&lt;4 Aluminum and Iron toxicity</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Add lime for soils less than 5.5 </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Add sulfur for soils above 7.5</a:t>
            </a:r>
          </a:p>
          <a:p>
            <a:pPr marL="342900" indent="-342900" eaLnBrk="1" hangingPunct="1">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pH influences the availability of key plant nutrients</a:t>
            </a:r>
          </a:p>
          <a:p>
            <a:pPr marL="342900" indent="-342900">
              <a:buClr>
                <a:schemeClr val="accent1"/>
              </a:buClr>
              <a:buFont typeface="Wingdings" panose="05000000000000000000" pitchFamily="2" charset="2"/>
              <a:buChar char="§"/>
            </a:pPr>
            <a:endParaRPr lang="en-US" altLang="en-US" sz="2400" dirty="0"/>
          </a:p>
        </p:txBody>
      </p:sp>
      <p:pic>
        <p:nvPicPr>
          <p:cNvPr id="3" name="Picture 2" descr="Chart&#10;&#10;Description automatically generated">
            <a:extLst>
              <a:ext uri="{FF2B5EF4-FFF2-40B4-BE49-F238E27FC236}">
                <a16:creationId xmlns:a16="http://schemas.microsoft.com/office/drawing/2014/main" id="{FBCC197C-24B5-8A89-774B-D3CC6B1953B2}"/>
              </a:ext>
            </a:extLst>
          </p:cNvPr>
          <p:cNvPicPr>
            <a:picLocks noChangeAspect="1"/>
          </p:cNvPicPr>
          <p:nvPr/>
        </p:nvPicPr>
        <p:blipFill>
          <a:blip r:embed="rId3"/>
          <a:stretch>
            <a:fillRect/>
          </a:stretch>
        </p:blipFill>
        <p:spPr>
          <a:xfrm>
            <a:off x="6562725" y="1600200"/>
            <a:ext cx="5467351" cy="4067175"/>
          </a:xfrm>
          <a:prstGeom prst="rect">
            <a:avLst/>
          </a:prstGeom>
        </p:spPr>
      </p:pic>
    </p:spTree>
    <p:extLst>
      <p:ext uri="{BB962C8B-B14F-4D97-AF65-F5344CB8AC3E}">
        <p14:creationId xmlns:p14="http://schemas.microsoft.com/office/powerpoint/2010/main" val="29714855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3CB88-E8AA-0903-0C85-C7A7151854F8}"/>
              </a:ext>
            </a:extLst>
          </p:cNvPr>
          <p:cNvSpPr>
            <a:spLocks noGrp="1"/>
          </p:cNvSpPr>
          <p:nvPr>
            <p:ph sz="quarter" idx="10"/>
          </p:nvPr>
        </p:nvSpPr>
        <p:spPr/>
        <p:txBody>
          <a:bodyPr>
            <a:normAutofit/>
          </a:bodyPr>
          <a:lstStyle/>
          <a:p>
            <a:pPr>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16 essential nutrients have been identified and are grouped according to the relative amount of each that plants require:</a:t>
            </a:r>
          </a:p>
          <a:p>
            <a:pPr lvl="1" algn="just">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Primary nutrients, also known as macronutrients, are those usually required in the largest amounts.</a:t>
            </a:r>
          </a:p>
          <a:p>
            <a:pPr lvl="1" algn="just">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Secondary nutrients, are those usually needed in moderate amounts.</a:t>
            </a:r>
          </a:p>
          <a:p>
            <a:pPr lvl="1" algn="just">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Micro- or trace nutrients, are required in sma</a:t>
            </a:r>
            <a:r>
              <a:rPr lang="en-US" sz="2400" dirty="0">
                <a:solidFill>
                  <a:schemeClr val="bg2">
                    <a:lumMod val="10000"/>
                  </a:schemeClr>
                </a:solidFill>
                <a:latin typeface="Lato" panose="020F0502020204030203" pitchFamily="34" charset="0"/>
              </a:rPr>
              <a:t>ll amounts.</a:t>
            </a:r>
          </a:p>
          <a:p>
            <a:pPr marL="457200" lvl="1" indent="0" algn="just">
              <a:buClr>
                <a:schemeClr val="accent1"/>
              </a:buClr>
              <a:buNone/>
            </a:pPr>
            <a:endParaRPr lang="en-US" sz="2400" i="0" u="none" strike="noStrike" baseline="0" dirty="0">
              <a:solidFill>
                <a:schemeClr val="bg2">
                  <a:lumMod val="10000"/>
                </a:schemeClr>
              </a:solidFill>
              <a:latin typeface="Lato" panose="020F0502020204030203" pitchFamily="34" charset="0"/>
            </a:endParaRPr>
          </a:p>
          <a:p>
            <a:pPr>
              <a:buClr>
                <a:schemeClr val="accent1"/>
              </a:buClr>
              <a:buFont typeface="Wingdings" panose="05000000000000000000" pitchFamily="2" charset="2"/>
              <a:buChar char="§"/>
            </a:pPr>
            <a:r>
              <a:rPr lang="en-US" sz="2400" i="0" u="none" strike="noStrike" baseline="0" dirty="0">
                <a:solidFill>
                  <a:schemeClr val="bg2">
                    <a:lumMod val="10000"/>
                  </a:schemeClr>
                </a:solidFill>
                <a:latin typeface="Lato" panose="020F0502020204030203" pitchFamily="34" charset="0"/>
              </a:rPr>
              <a:t>A plant that lacks or has too much of an essential nutrient can harm or kill the plant.</a:t>
            </a:r>
            <a:r>
              <a:rPr lang="en-US" sz="2400" dirty="0">
                <a:solidFill>
                  <a:schemeClr val="bg2">
                    <a:lumMod val="10000"/>
                  </a:schemeClr>
                </a:solidFill>
                <a:latin typeface="Lato" panose="020F0502020204030203" pitchFamily="34" charset="0"/>
              </a:rPr>
              <a:t> </a:t>
            </a:r>
            <a:r>
              <a:rPr lang="en-US" sz="2400" kern="100" dirty="0">
                <a:solidFill>
                  <a:schemeClr val="bg2">
                    <a:lumMod val="10000"/>
                  </a:schemeClr>
                </a:solidFill>
                <a:effectLst/>
                <a:latin typeface="Lato" panose="020F0502020204030203" pitchFamily="34" charset="0"/>
                <a:ea typeface="Aptos" panose="020B0004020202020204" pitchFamily="34" charset="0"/>
                <a:cs typeface="Times New Roman" panose="02020603050405020304" pitchFamily="18" charset="0"/>
              </a:rPr>
              <a:t>Plant growth is limited by the nutrient that is in the shortest supply.</a:t>
            </a:r>
            <a:endParaRPr lang="en-US" sz="2400" i="0" u="none" strike="noStrike" baseline="0" dirty="0">
              <a:solidFill>
                <a:schemeClr val="bg2">
                  <a:lumMod val="10000"/>
                </a:schemeClr>
              </a:solidFill>
              <a:latin typeface="Lato" panose="020F0502020204030203" pitchFamily="34" charset="0"/>
            </a:endParaRPr>
          </a:p>
          <a:p>
            <a:pPr algn="just"/>
            <a:endParaRPr lang="en-US" sz="1800" b="0" i="0" u="none" strike="noStrike" baseline="0" dirty="0">
              <a:solidFill>
                <a:srgbClr val="221E1F"/>
              </a:solidFill>
              <a:latin typeface="Warnock Pro"/>
            </a:endParaRPr>
          </a:p>
        </p:txBody>
      </p:sp>
      <p:sp>
        <p:nvSpPr>
          <p:cNvPr id="4" name="Title 3">
            <a:extLst>
              <a:ext uri="{FF2B5EF4-FFF2-40B4-BE49-F238E27FC236}">
                <a16:creationId xmlns:a16="http://schemas.microsoft.com/office/drawing/2014/main" id="{BE2B4A31-6766-2540-C3FA-CF4C39A54B41}"/>
              </a:ext>
            </a:extLst>
          </p:cNvPr>
          <p:cNvSpPr>
            <a:spLocks noGrp="1"/>
          </p:cNvSpPr>
          <p:nvPr>
            <p:ph type="title" idx="4294967295"/>
          </p:nvPr>
        </p:nvSpPr>
        <p:spPr>
          <a:xfrm>
            <a:off x="616688" y="731838"/>
            <a:ext cx="10951535" cy="942975"/>
          </a:xfrm>
        </p:spPr>
        <p:txBody>
          <a:bodyPr/>
          <a:lstStyle/>
          <a:p>
            <a:pPr algn="ctr"/>
            <a:r>
              <a:rPr lang="en-US" b="1" dirty="0">
                <a:solidFill>
                  <a:schemeClr val="accent4"/>
                </a:solidFill>
                <a:latin typeface="Montserrat" pitchFamily="2" charset="0"/>
              </a:rPr>
              <a:t>Essential Plant Nutrients in Soil</a:t>
            </a:r>
          </a:p>
        </p:txBody>
      </p:sp>
    </p:spTree>
    <p:extLst>
      <p:ext uri="{BB962C8B-B14F-4D97-AF65-F5344CB8AC3E}">
        <p14:creationId xmlns:p14="http://schemas.microsoft.com/office/powerpoint/2010/main" val="101959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73A8488B-1A55-4727-FFF9-817AB6974A72}"/>
              </a:ext>
            </a:extLst>
          </p:cNvPr>
          <p:cNvPicPr>
            <a:picLocks noGrp="1" noChangeAspect="1"/>
          </p:cNvPicPr>
          <p:nvPr>
            <p:ph idx="1"/>
          </p:nvPr>
        </p:nvPicPr>
        <p:blipFill>
          <a:blip r:embed="rId3"/>
          <a:stretch>
            <a:fillRect/>
          </a:stretch>
        </p:blipFill>
        <p:spPr>
          <a:xfrm>
            <a:off x="2914204" y="737842"/>
            <a:ext cx="6382641" cy="4944165"/>
          </a:xfrm>
        </p:spPr>
      </p:pic>
      <p:sp>
        <p:nvSpPr>
          <p:cNvPr id="7" name="TextBox 6">
            <a:extLst>
              <a:ext uri="{FF2B5EF4-FFF2-40B4-BE49-F238E27FC236}">
                <a16:creationId xmlns:a16="http://schemas.microsoft.com/office/drawing/2014/main" id="{879A13FF-EC36-97FE-033D-DDABFA42FCEF}"/>
              </a:ext>
            </a:extLst>
          </p:cNvPr>
          <p:cNvSpPr txBox="1"/>
          <p:nvPr/>
        </p:nvSpPr>
        <p:spPr>
          <a:xfrm>
            <a:off x="4800600" y="5753100"/>
            <a:ext cx="2876550" cy="738664"/>
          </a:xfrm>
          <a:prstGeom prst="rect">
            <a:avLst/>
          </a:prstGeom>
          <a:noFill/>
        </p:spPr>
        <p:txBody>
          <a:bodyPr wrap="square" rtlCol="0">
            <a:spAutoFit/>
          </a:bodyPr>
          <a:lstStyle/>
          <a:p>
            <a:pPr algn="ctr"/>
            <a:r>
              <a:rPr lang="en-US" sz="1400" b="1" dirty="0">
                <a:solidFill>
                  <a:schemeClr val="bg2">
                    <a:lumMod val="10000"/>
                  </a:schemeClr>
                </a:solidFill>
                <a:latin typeface="Lato" panose="020F0502020204030203" pitchFamily="34" charset="0"/>
              </a:rPr>
              <a:t>Source: “Essential Nutrients for Plants” – Texas A&amp;M </a:t>
            </a:r>
            <a:r>
              <a:rPr lang="en-US" sz="1400" b="1" dirty="0" err="1">
                <a:solidFill>
                  <a:schemeClr val="bg2">
                    <a:lumMod val="10000"/>
                  </a:schemeClr>
                </a:solidFill>
                <a:latin typeface="Lato" panose="020F0502020204030203" pitchFamily="34" charset="0"/>
              </a:rPr>
              <a:t>Agrilife</a:t>
            </a:r>
            <a:r>
              <a:rPr lang="en-US" sz="1400" b="1" dirty="0">
                <a:solidFill>
                  <a:schemeClr val="bg2">
                    <a:lumMod val="10000"/>
                  </a:schemeClr>
                </a:solidFill>
                <a:latin typeface="Lato" panose="020F0502020204030203" pitchFamily="34" charset="0"/>
              </a:rPr>
              <a:t> Extension </a:t>
            </a:r>
          </a:p>
        </p:txBody>
      </p:sp>
      <p:pic>
        <p:nvPicPr>
          <p:cNvPr id="3" name="Picture 2" descr="Table&#10;&#10;Description automatically generated">
            <a:extLst>
              <a:ext uri="{FF2B5EF4-FFF2-40B4-BE49-F238E27FC236}">
                <a16:creationId xmlns:a16="http://schemas.microsoft.com/office/drawing/2014/main" id="{71C71298-E765-9A3A-7612-23331CCD85E5}"/>
              </a:ext>
            </a:extLst>
          </p:cNvPr>
          <p:cNvPicPr>
            <a:picLocks noChangeAspect="1"/>
          </p:cNvPicPr>
          <p:nvPr/>
        </p:nvPicPr>
        <p:blipFill>
          <a:blip r:embed="rId3"/>
          <a:stretch>
            <a:fillRect/>
          </a:stretch>
        </p:blipFill>
        <p:spPr>
          <a:xfrm>
            <a:off x="3047554" y="737842"/>
            <a:ext cx="6382641" cy="4944165"/>
          </a:xfrm>
          <a:prstGeom prst="rect">
            <a:avLst/>
          </a:prstGeom>
        </p:spPr>
      </p:pic>
    </p:spTree>
    <p:extLst>
      <p:ext uri="{BB962C8B-B14F-4D97-AF65-F5344CB8AC3E}">
        <p14:creationId xmlns:p14="http://schemas.microsoft.com/office/powerpoint/2010/main" val="957945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4A2BB4-448D-F2D1-BD4C-15DD4286BE77}"/>
              </a:ext>
            </a:extLst>
          </p:cNvPr>
          <p:cNvSpPr>
            <a:spLocks noGrp="1"/>
          </p:cNvSpPr>
          <p:nvPr>
            <p:ph type="body" sz="quarter" idx="11"/>
          </p:nvPr>
        </p:nvSpPr>
        <p:spPr/>
        <p:txBody>
          <a:bodyPr/>
          <a:lstStyle/>
          <a:p>
            <a:pPr algn="ctr"/>
            <a:r>
              <a:rPr lang="en-US" dirty="0"/>
              <a:t>Taking a Soil Sample</a:t>
            </a:r>
          </a:p>
        </p:txBody>
      </p:sp>
      <p:sp>
        <p:nvSpPr>
          <p:cNvPr id="2" name="Content Placeholder 1">
            <a:extLst>
              <a:ext uri="{FF2B5EF4-FFF2-40B4-BE49-F238E27FC236}">
                <a16:creationId xmlns:a16="http://schemas.microsoft.com/office/drawing/2014/main" id="{E93157E1-C771-5718-798C-28ABFFAFC808}"/>
              </a:ext>
            </a:extLst>
          </p:cNvPr>
          <p:cNvSpPr>
            <a:spLocks noGrp="1"/>
          </p:cNvSpPr>
          <p:nvPr>
            <p:ph sz="quarter" idx="10"/>
          </p:nvPr>
        </p:nvSpPr>
        <p:spPr/>
        <p:txBody>
          <a:bodyPr>
            <a:normAutofit/>
          </a:bodyPr>
          <a:lstStyle/>
          <a:p>
            <a:r>
              <a:rPr lang="en-US" sz="2400" dirty="0">
                <a:latin typeface="Lato" panose="020F0502020204030203" pitchFamily="34" charset="0"/>
              </a:rPr>
              <a:t>Soil tests can be used to estimate the kinds and amounts of soil nutrients available to plants. They also can be used as aids in determining fertilizer needs.</a:t>
            </a:r>
          </a:p>
          <a:p>
            <a:r>
              <a:rPr lang="en-US" sz="2400" dirty="0">
                <a:latin typeface="Lato" panose="020F0502020204030203" pitchFamily="34" charset="0"/>
              </a:rPr>
              <a:t>The objective is to obtain composited samples of soil that represent the entire area to be fertilized or limed.</a:t>
            </a:r>
            <a:r>
              <a:rPr lang="en-US" sz="2400" i="0" u="none" strike="noStrike" baseline="0" dirty="0">
                <a:latin typeface="Lato" panose="020F0502020204030203" pitchFamily="34" charset="0"/>
              </a:rPr>
              <a:t> Fields or tracts of land with differences in past cropping, fertilization, liming, soil types or land use will require several composite samples.</a:t>
            </a:r>
          </a:p>
          <a:p>
            <a:r>
              <a:rPr lang="en-US" sz="2400" i="0" u="none" strike="noStrike" baseline="0" dirty="0">
                <a:latin typeface="Lato" panose="020F0502020204030203" pitchFamily="34" charset="0"/>
              </a:rPr>
              <a:t>In fields up to 40 acres, collect at least 10 to 15 cores or slices of soil per composite sample. A greater number of cores makes the sample more representative of the field. </a:t>
            </a:r>
            <a:r>
              <a:rPr lang="en-US" sz="2400" dirty="0">
                <a:latin typeface="Lato" panose="020F0502020204030203" pitchFamily="34" charset="0"/>
              </a:rPr>
              <a:t>A sample should be approximately 1 pint.</a:t>
            </a:r>
          </a:p>
          <a:p>
            <a:r>
              <a:rPr lang="en-US" sz="2400" dirty="0">
                <a:latin typeface="Lato" panose="020F0502020204030203" pitchFamily="34" charset="0"/>
              </a:rPr>
              <a:t>Typically, soil samples are collected to a depth of 6 inches.</a:t>
            </a:r>
          </a:p>
          <a:p>
            <a:endParaRPr lang="en-US" sz="2400" b="0" dirty="0">
              <a:solidFill>
                <a:schemeClr val="tx1"/>
              </a:solidFill>
            </a:endParaRPr>
          </a:p>
        </p:txBody>
      </p:sp>
      <p:sp>
        <p:nvSpPr>
          <p:cNvPr id="5" name="TextBox 4">
            <a:extLst>
              <a:ext uri="{FF2B5EF4-FFF2-40B4-BE49-F238E27FC236}">
                <a16:creationId xmlns:a16="http://schemas.microsoft.com/office/drawing/2014/main" id="{49643940-CF11-44D8-DA9F-E6AA9AEDC4C8}"/>
              </a:ext>
            </a:extLst>
          </p:cNvPr>
          <p:cNvSpPr txBox="1"/>
          <p:nvPr/>
        </p:nvSpPr>
        <p:spPr>
          <a:xfrm>
            <a:off x="505434" y="5732908"/>
            <a:ext cx="5200651" cy="584775"/>
          </a:xfrm>
          <a:prstGeom prst="rect">
            <a:avLst/>
          </a:prstGeom>
          <a:noFill/>
        </p:spPr>
        <p:txBody>
          <a:bodyPr wrap="square" rtlCol="0">
            <a:spAutoFit/>
          </a:bodyPr>
          <a:lstStyle/>
          <a:p>
            <a:r>
              <a:rPr lang="en-US" sz="1600" b="1" dirty="0">
                <a:solidFill>
                  <a:schemeClr val="bg2">
                    <a:lumMod val="10000"/>
                  </a:schemeClr>
                </a:solidFill>
                <a:latin typeface="Lato" panose="020F0502020204030203" pitchFamily="34" charset="0"/>
              </a:rPr>
              <a:t>Reference: Testing Your Soil How to Collect and Send Samples, T. L. </a:t>
            </a:r>
            <a:r>
              <a:rPr lang="en-US" sz="1600" b="1" dirty="0" err="1">
                <a:solidFill>
                  <a:schemeClr val="bg2">
                    <a:lumMod val="10000"/>
                  </a:schemeClr>
                </a:solidFill>
                <a:latin typeface="Lato" panose="020F0502020204030203" pitchFamily="34" charset="0"/>
              </a:rPr>
              <a:t>Provin</a:t>
            </a:r>
            <a:r>
              <a:rPr lang="en-US" sz="1600" b="1" dirty="0">
                <a:solidFill>
                  <a:schemeClr val="bg2">
                    <a:lumMod val="10000"/>
                  </a:schemeClr>
                </a:solidFill>
                <a:latin typeface="Lato" panose="020F0502020204030203" pitchFamily="34" charset="0"/>
              </a:rPr>
              <a:t> and J. L. Pitt*</a:t>
            </a:r>
          </a:p>
        </p:txBody>
      </p:sp>
    </p:spTree>
    <p:extLst>
      <p:ext uri="{BB962C8B-B14F-4D97-AF65-F5344CB8AC3E}">
        <p14:creationId xmlns:p14="http://schemas.microsoft.com/office/powerpoint/2010/main" val="73289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B3AF64-1025-9082-32BC-AE6549A8DFCB}"/>
              </a:ext>
            </a:extLst>
          </p:cNvPr>
          <p:cNvSpPr>
            <a:spLocks noGrp="1"/>
          </p:cNvSpPr>
          <p:nvPr>
            <p:ph type="body" sz="quarter" idx="11"/>
          </p:nvPr>
        </p:nvSpPr>
        <p:spPr/>
        <p:txBody>
          <a:bodyPr/>
          <a:lstStyle/>
          <a:p>
            <a:pPr algn="ctr"/>
            <a:r>
              <a:rPr lang="en-US" dirty="0"/>
              <a:t>Conducting Nutrient Analysis</a:t>
            </a:r>
          </a:p>
        </p:txBody>
      </p:sp>
      <p:sp>
        <p:nvSpPr>
          <p:cNvPr id="2" name="Content Placeholder 1">
            <a:extLst>
              <a:ext uri="{FF2B5EF4-FFF2-40B4-BE49-F238E27FC236}">
                <a16:creationId xmlns:a16="http://schemas.microsoft.com/office/drawing/2014/main" id="{8EC58606-6208-7B2F-DE57-9CCE30992392}"/>
              </a:ext>
            </a:extLst>
          </p:cNvPr>
          <p:cNvSpPr>
            <a:spLocks noGrp="1"/>
          </p:cNvSpPr>
          <p:nvPr>
            <p:ph sz="quarter" idx="10"/>
          </p:nvPr>
        </p:nvSpPr>
        <p:spPr/>
        <p:txBody>
          <a:bodyPr>
            <a:normAutofit fontScale="92500" lnSpcReduction="20000"/>
          </a:bodyPr>
          <a:lstStyle/>
          <a:p>
            <a:pPr algn="l">
              <a:spcAft>
                <a:spcPts val="2100"/>
              </a:spcAft>
            </a:pPr>
            <a:r>
              <a:rPr lang="en-US" sz="1900" i="0" u="sng" strike="noStrike" dirty="0">
                <a:effectLst/>
                <a:latin typeface="Lato" panose="020F0502020204030203" pitchFamily="34" charset="0"/>
              </a:rPr>
              <a:t>Mehlich III </a:t>
            </a:r>
            <a:r>
              <a:rPr lang="en-US" sz="1900" i="0" u="sng" dirty="0">
                <a:effectLst/>
                <a:latin typeface="Lato" panose="020F0502020204030203" pitchFamily="34" charset="0"/>
              </a:rPr>
              <a:t>(Phosphorus and multi-nutrient extractant) </a:t>
            </a:r>
            <a:r>
              <a:rPr lang="en-US" sz="1900" i="0" dirty="0">
                <a:effectLst/>
                <a:latin typeface="Lato" panose="020F0502020204030203" pitchFamily="34" charset="0"/>
              </a:rPr>
              <a:t>-  Phosphorus, K, Ca, Mg, Na , S and B are extracted using the Mehlich III extractant and are determined by ICP. The method estimates plant available pools of the elements.</a:t>
            </a:r>
          </a:p>
          <a:p>
            <a:pPr algn="l">
              <a:spcAft>
                <a:spcPts val="2100"/>
              </a:spcAft>
            </a:pPr>
            <a:r>
              <a:rPr lang="en-US" sz="1900" i="0" u="sng" dirty="0">
                <a:effectLst/>
                <a:latin typeface="Lato" panose="020F0502020204030203" pitchFamily="34" charset="0"/>
              </a:rPr>
              <a:t>NO3-N</a:t>
            </a:r>
            <a:r>
              <a:rPr lang="en-US" sz="1900" i="0" dirty="0">
                <a:effectLst/>
                <a:latin typeface="Lato" panose="020F0502020204030203" pitchFamily="34" charset="0"/>
              </a:rPr>
              <a:t> - Nitrate-nitrogen (NO3-N) is extracted from soils using a 1 N </a:t>
            </a:r>
            <a:r>
              <a:rPr lang="en-US" sz="1900" i="0" dirty="0" err="1">
                <a:effectLst/>
                <a:latin typeface="Lato" panose="020F0502020204030203" pitchFamily="34" charset="0"/>
              </a:rPr>
              <a:t>KCl</a:t>
            </a:r>
            <a:r>
              <a:rPr lang="en-US" sz="1900" i="0" dirty="0">
                <a:effectLst/>
                <a:latin typeface="Lato" panose="020F0502020204030203" pitchFamily="34" charset="0"/>
              </a:rPr>
              <a:t> solution. Nitrate is determined by reduction of nitrate (NO3-N) to nitrite (NO2-N) using a cadmium column followed by spectrophotometric measurement.</a:t>
            </a:r>
          </a:p>
          <a:p>
            <a:pPr algn="l">
              <a:spcAft>
                <a:spcPts val="2100"/>
              </a:spcAft>
            </a:pPr>
            <a:r>
              <a:rPr lang="en-US" sz="1900" i="0" u="sng" dirty="0">
                <a:effectLst/>
                <a:latin typeface="Lato" panose="020F0502020204030203" pitchFamily="34" charset="0"/>
              </a:rPr>
              <a:t>Micronutrients (DTPA extractable) </a:t>
            </a:r>
            <a:r>
              <a:rPr lang="en-US" sz="1900" i="0" dirty="0">
                <a:effectLst/>
                <a:latin typeface="Lato" panose="020F0502020204030203" pitchFamily="34" charset="0"/>
              </a:rPr>
              <a:t>-</a:t>
            </a:r>
            <a:r>
              <a:rPr lang="en-US" sz="1900" dirty="0">
                <a:latin typeface="Lato" panose="020F0502020204030203" pitchFamily="34" charset="0"/>
              </a:rPr>
              <a:t> </a:t>
            </a:r>
            <a:r>
              <a:rPr lang="en-US" sz="1900" i="0" dirty="0">
                <a:effectLst/>
                <a:latin typeface="Lato" panose="020F0502020204030203" pitchFamily="34" charset="0"/>
              </a:rPr>
              <a:t>The micronutrients (Cu, Fe, Mn and Zn) are extracted using a 0.005 M DTPA, 0.01 M CaCl2 and 0.10 M triethanolamine solution. The analytes are determined by ICP.</a:t>
            </a:r>
          </a:p>
          <a:p>
            <a:pPr algn="l">
              <a:spcAft>
                <a:spcPts val="2100"/>
              </a:spcAft>
            </a:pPr>
            <a:r>
              <a:rPr lang="en-US" sz="1900" i="0" u="sng" dirty="0">
                <a:effectLst/>
                <a:latin typeface="Lato" panose="020F0502020204030203" pitchFamily="34" charset="0"/>
              </a:rPr>
              <a:t>NH4-N</a:t>
            </a:r>
            <a:r>
              <a:rPr lang="en-US" sz="1900" dirty="0">
                <a:latin typeface="Lato" panose="020F0502020204030203" pitchFamily="34" charset="0"/>
              </a:rPr>
              <a:t> - </a:t>
            </a:r>
            <a:r>
              <a:rPr lang="en-US" sz="1900" i="0" dirty="0">
                <a:effectLst/>
                <a:latin typeface="Lato" panose="020F0502020204030203" pitchFamily="34" charset="0"/>
              </a:rPr>
              <a:t>Ammonium-nitrogen (NH4-N) is extracted from soils using a 1N </a:t>
            </a:r>
            <a:r>
              <a:rPr lang="en-US" sz="1900" i="0" dirty="0" err="1">
                <a:effectLst/>
                <a:latin typeface="Lato" panose="020F0502020204030203" pitchFamily="34" charset="0"/>
              </a:rPr>
              <a:t>KCl</a:t>
            </a:r>
            <a:r>
              <a:rPr lang="en-US" sz="1900" i="0" dirty="0">
                <a:effectLst/>
                <a:latin typeface="Lato" panose="020F0502020204030203" pitchFamily="34" charset="0"/>
              </a:rPr>
              <a:t> solution. Ammonium-N is determined spectrophotometrically.</a:t>
            </a:r>
          </a:p>
          <a:p>
            <a:pPr algn="l">
              <a:spcAft>
                <a:spcPts val="2100"/>
              </a:spcAft>
            </a:pPr>
            <a:r>
              <a:rPr lang="en-US" sz="1900" i="0" u="sng" dirty="0">
                <a:effectLst/>
                <a:latin typeface="Lato" panose="020F0502020204030203" pitchFamily="34" charset="0"/>
              </a:rPr>
              <a:t>Water Soluble Phosphorus</a:t>
            </a:r>
            <a:r>
              <a:rPr lang="en-US" sz="1900" u="sng" dirty="0">
                <a:latin typeface="Lato" panose="020F0502020204030203" pitchFamily="34" charset="0"/>
              </a:rPr>
              <a:t> </a:t>
            </a:r>
            <a:r>
              <a:rPr lang="en-US" sz="1900" dirty="0">
                <a:latin typeface="Lato" panose="020F0502020204030203" pitchFamily="34" charset="0"/>
              </a:rPr>
              <a:t>- </a:t>
            </a:r>
            <a:r>
              <a:rPr lang="en-US" sz="1900" i="0" dirty="0">
                <a:effectLst/>
                <a:latin typeface="Lato" panose="020F0502020204030203" pitchFamily="34" charset="0"/>
              </a:rPr>
              <a:t>Water soluble phosphorus is extracted using a 0.01 M CaCl2 solution. The P can then be determined </a:t>
            </a:r>
            <a:r>
              <a:rPr lang="en-US" sz="1900" i="0" dirty="0" err="1">
                <a:effectLst/>
                <a:latin typeface="Lato" panose="020F0502020204030203" pitchFamily="34" charset="0"/>
              </a:rPr>
              <a:t>colorimetrically</a:t>
            </a:r>
            <a:r>
              <a:rPr lang="en-US" sz="1900" i="0" dirty="0">
                <a:effectLst/>
                <a:latin typeface="Lato" panose="020F0502020204030203" pitchFamily="34" charset="0"/>
              </a:rPr>
              <a:t> or by ICP.</a:t>
            </a:r>
          </a:p>
          <a:p>
            <a:pPr algn="l">
              <a:spcAft>
                <a:spcPts val="2100"/>
              </a:spcAft>
            </a:pPr>
            <a:endParaRPr lang="en-US" b="0" i="0" dirty="0">
              <a:solidFill>
                <a:srgbClr val="000000"/>
              </a:solidFill>
              <a:effectLst/>
              <a:latin typeface="Muli"/>
            </a:endParaRPr>
          </a:p>
          <a:p>
            <a:pPr algn="l">
              <a:spcAft>
                <a:spcPts val="2100"/>
              </a:spcAft>
            </a:pPr>
            <a:endParaRPr lang="en-US" dirty="0"/>
          </a:p>
        </p:txBody>
      </p:sp>
      <p:sp>
        <p:nvSpPr>
          <p:cNvPr id="5" name="TextBox 4">
            <a:extLst>
              <a:ext uri="{FF2B5EF4-FFF2-40B4-BE49-F238E27FC236}">
                <a16:creationId xmlns:a16="http://schemas.microsoft.com/office/drawing/2014/main" id="{220F829A-9FA7-D8B7-0A99-3DAE3F72F85D}"/>
              </a:ext>
            </a:extLst>
          </p:cNvPr>
          <p:cNvSpPr txBox="1"/>
          <p:nvPr/>
        </p:nvSpPr>
        <p:spPr>
          <a:xfrm>
            <a:off x="505434" y="5669518"/>
            <a:ext cx="5172075" cy="830997"/>
          </a:xfrm>
          <a:prstGeom prst="rect">
            <a:avLst/>
          </a:prstGeom>
          <a:noFill/>
        </p:spPr>
        <p:txBody>
          <a:bodyPr wrap="square" rtlCol="0">
            <a:spAutoFit/>
          </a:bodyPr>
          <a:lstStyle/>
          <a:p>
            <a:r>
              <a:rPr lang="en-US" sz="1600" b="1" dirty="0">
                <a:solidFill>
                  <a:schemeClr val="bg2">
                    <a:lumMod val="10000"/>
                  </a:schemeClr>
                </a:solidFill>
                <a:latin typeface="Lato" panose="020F0502020204030203" pitchFamily="34" charset="0"/>
              </a:rPr>
              <a:t>Reference: Texas A&amp;M Soil, Water and Forge Testing Laboratory Methods, Methods and Method References – 9/2012</a:t>
            </a:r>
          </a:p>
        </p:txBody>
      </p:sp>
    </p:spTree>
    <p:extLst>
      <p:ext uri="{BB962C8B-B14F-4D97-AF65-F5344CB8AC3E}">
        <p14:creationId xmlns:p14="http://schemas.microsoft.com/office/powerpoint/2010/main" val="62444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E0925D-AED2-35DF-0F45-8A5C35CDE71F}"/>
              </a:ext>
            </a:extLst>
          </p:cNvPr>
          <p:cNvSpPr>
            <a:spLocks noGrp="1"/>
          </p:cNvSpPr>
          <p:nvPr>
            <p:ph type="body" sz="quarter" idx="11"/>
          </p:nvPr>
        </p:nvSpPr>
        <p:spPr/>
        <p:txBody>
          <a:bodyPr/>
          <a:lstStyle/>
          <a:p>
            <a:pPr algn="ctr"/>
            <a:r>
              <a:rPr lang="en-US" dirty="0"/>
              <a:t>Soil Surveys</a:t>
            </a:r>
          </a:p>
        </p:txBody>
      </p:sp>
      <p:sp>
        <p:nvSpPr>
          <p:cNvPr id="49155" name="Rectangle 3">
            <a:extLst>
              <a:ext uri="{FF2B5EF4-FFF2-40B4-BE49-F238E27FC236}">
                <a16:creationId xmlns:a16="http://schemas.microsoft.com/office/drawing/2014/main" id="{4C3E210B-A7EA-ADB6-7FAC-9EE20812EB5D}"/>
              </a:ext>
            </a:extLst>
          </p:cNvPr>
          <p:cNvSpPr>
            <a:spLocks noGrp="1" noChangeArrowheads="1"/>
          </p:cNvSpPr>
          <p:nvPr>
            <p:ph sz="quarter" idx="10"/>
          </p:nvPr>
        </p:nvSpPr>
        <p:spPr>
          <a:xfrm>
            <a:off x="505434" y="1627908"/>
            <a:ext cx="6958622" cy="4506191"/>
          </a:xfrm>
        </p:spPr>
        <p:txBody>
          <a:bodyPr>
            <a:normAutofit/>
          </a:bodyPr>
          <a:lstStyle/>
          <a:p>
            <a:pPr eaLnBrk="1" hangingPunct="1">
              <a:lnSpc>
                <a:spcPct val="90000"/>
              </a:lnSpc>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An inventory of soils that includes maps, soil descriptions, photos, and tables of soil properties and features</a:t>
            </a:r>
          </a:p>
          <a:p>
            <a:pPr eaLnBrk="1" hangingPunct="1">
              <a:lnSpc>
                <a:spcPct val="90000"/>
              </a:lnSpc>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Used by farmers, real estate agents, land use planners, engineers and others who desire information about the soil resources for use in general land use planning</a:t>
            </a:r>
          </a:p>
          <a:p>
            <a:pPr eaLnBrk="1" hangingPunct="1">
              <a:lnSpc>
                <a:spcPct val="90000"/>
              </a:lnSpc>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Hardcopy soil survey books are outdated. Refer to Web Soil Survey for the most up-to-date soils information. However, these surveys still contain very relevant information.</a:t>
            </a:r>
          </a:p>
        </p:txBody>
      </p:sp>
      <p:pic>
        <p:nvPicPr>
          <p:cNvPr id="4" name="Picture 4">
            <a:extLst>
              <a:ext uri="{FF2B5EF4-FFF2-40B4-BE49-F238E27FC236}">
                <a16:creationId xmlns:a16="http://schemas.microsoft.com/office/drawing/2014/main" id="{83A2434A-C39D-1A14-2B8E-55C524533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924800" y="1679577"/>
            <a:ext cx="4086959" cy="4446587"/>
          </a:xfrm>
          <a:prstGeom prst="rect">
            <a:avLst/>
          </a:prstGeom>
        </p:spPr>
      </p:pic>
    </p:spTree>
    <p:extLst>
      <p:ext uri="{BB962C8B-B14F-4D97-AF65-F5344CB8AC3E}">
        <p14:creationId xmlns:p14="http://schemas.microsoft.com/office/powerpoint/2010/main" val="426695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F15DA-0ADC-3030-A5E8-DE481E2AA0B1}"/>
              </a:ext>
            </a:extLst>
          </p:cNvPr>
          <p:cNvSpPr>
            <a:spLocks noGrp="1"/>
          </p:cNvSpPr>
          <p:nvPr>
            <p:ph type="body" sz="quarter" idx="11"/>
          </p:nvPr>
        </p:nvSpPr>
        <p:spPr/>
        <p:txBody>
          <a:bodyPr/>
          <a:lstStyle/>
          <a:p>
            <a:pPr algn="ctr"/>
            <a:r>
              <a:rPr lang="en-US" dirty="0"/>
              <a:t>Major Parts of a Soil Survey Publication</a:t>
            </a:r>
          </a:p>
        </p:txBody>
      </p:sp>
      <p:sp>
        <p:nvSpPr>
          <p:cNvPr id="10" name="Content Placeholder 9">
            <a:extLst>
              <a:ext uri="{FF2B5EF4-FFF2-40B4-BE49-F238E27FC236}">
                <a16:creationId xmlns:a16="http://schemas.microsoft.com/office/drawing/2014/main" id="{3AFD5052-C39B-C95C-687B-6F6D21A75FCB}"/>
              </a:ext>
            </a:extLst>
          </p:cNvPr>
          <p:cNvSpPr>
            <a:spLocks noGrp="1"/>
          </p:cNvSpPr>
          <p:nvPr>
            <p:ph sz="quarter" idx="10"/>
          </p:nvPr>
        </p:nvSpPr>
        <p:spPr/>
        <p:txBody>
          <a:bodyPr>
            <a:normAutofit/>
          </a:bodyPr>
          <a:lstStyle/>
          <a:p>
            <a:pPr>
              <a:lnSpc>
                <a:spcPct val="80000"/>
              </a:lnSpc>
              <a:spcBef>
                <a:spcPct val="20000"/>
              </a:spcBef>
              <a:defRPr/>
            </a:pPr>
            <a:r>
              <a:rPr lang="en-US" sz="2400" kern="0" dirty="0">
                <a:latin typeface="Lato" panose="020F0502020204030203" pitchFamily="34" charset="0"/>
              </a:rPr>
              <a:t>How to Use this Soil Survey</a:t>
            </a:r>
          </a:p>
          <a:p>
            <a:pPr>
              <a:lnSpc>
                <a:spcPct val="80000"/>
              </a:lnSpc>
              <a:spcBef>
                <a:spcPct val="20000"/>
              </a:spcBef>
              <a:defRPr/>
            </a:pPr>
            <a:r>
              <a:rPr lang="en-US" sz="2400" kern="0" dirty="0">
                <a:latin typeface="Lato" panose="020F0502020204030203" pitchFamily="34" charset="0"/>
              </a:rPr>
              <a:t>Table of Contents</a:t>
            </a:r>
          </a:p>
          <a:p>
            <a:pPr>
              <a:lnSpc>
                <a:spcPct val="80000"/>
              </a:lnSpc>
              <a:spcBef>
                <a:spcPct val="20000"/>
              </a:spcBef>
              <a:defRPr/>
            </a:pPr>
            <a:r>
              <a:rPr lang="en-US" sz="2400" kern="0" dirty="0">
                <a:latin typeface="Lato" panose="020F0502020204030203" pitchFamily="34" charset="0"/>
              </a:rPr>
              <a:t>Introduction and General Nature of the County</a:t>
            </a:r>
          </a:p>
          <a:p>
            <a:pPr>
              <a:lnSpc>
                <a:spcPct val="80000"/>
              </a:lnSpc>
              <a:spcBef>
                <a:spcPct val="20000"/>
              </a:spcBef>
              <a:defRPr/>
            </a:pPr>
            <a:r>
              <a:rPr lang="en-US" sz="2400" kern="0" dirty="0">
                <a:latin typeface="Lato" panose="020F0502020204030203" pitchFamily="34" charset="0"/>
              </a:rPr>
              <a:t>General Soil Map &amp; Block Diagrams</a:t>
            </a:r>
          </a:p>
          <a:p>
            <a:pPr>
              <a:lnSpc>
                <a:spcPct val="80000"/>
              </a:lnSpc>
              <a:spcBef>
                <a:spcPct val="20000"/>
              </a:spcBef>
              <a:defRPr/>
            </a:pPr>
            <a:r>
              <a:rPr lang="en-US" sz="2400" kern="0" dirty="0">
                <a:latin typeface="Lato" panose="020F0502020204030203" pitchFamily="34" charset="0"/>
              </a:rPr>
              <a:t>Detailed soil map units</a:t>
            </a:r>
          </a:p>
          <a:p>
            <a:pPr>
              <a:lnSpc>
                <a:spcPct val="80000"/>
              </a:lnSpc>
              <a:spcBef>
                <a:spcPct val="20000"/>
              </a:spcBef>
              <a:defRPr/>
            </a:pPr>
            <a:r>
              <a:rPr lang="en-US" sz="2400" kern="0" dirty="0">
                <a:latin typeface="Lato" panose="020F0502020204030203" pitchFamily="34" charset="0"/>
              </a:rPr>
              <a:t>Use and management </a:t>
            </a:r>
            <a:br>
              <a:rPr lang="en-US" sz="2400" kern="0" dirty="0">
                <a:latin typeface="Lato" panose="020F0502020204030203" pitchFamily="34" charset="0"/>
              </a:rPr>
            </a:br>
            <a:r>
              <a:rPr lang="en-US" sz="2400" kern="0" dirty="0">
                <a:latin typeface="Lato" panose="020F0502020204030203" pitchFamily="34" charset="0"/>
              </a:rPr>
              <a:t>and interpretive tables</a:t>
            </a:r>
          </a:p>
          <a:p>
            <a:pPr>
              <a:lnSpc>
                <a:spcPct val="80000"/>
              </a:lnSpc>
              <a:spcBef>
                <a:spcPct val="20000"/>
              </a:spcBef>
              <a:defRPr/>
            </a:pPr>
            <a:r>
              <a:rPr lang="en-US" sz="2400" kern="0" dirty="0">
                <a:latin typeface="Lato" panose="020F0502020204030203" pitchFamily="34" charset="0"/>
              </a:rPr>
              <a:t>Classification of soils</a:t>
            </a:r>
          </a:p>
          <a:p>
            <a:pPr>
              <a:lnSpc>
                <a:spcPct val="80000"/>
              </a:lnSpc>
              <a:spcBef>
                <a:spcPct val="20000"/>
              </a:spcBef>
              <a:defRPr/>
            </a:pPr>
            <a:r>
              <a:rPr lang="en-US" sz="2400" kern="0" dirty="0">
                <a:latin typeface="Lato" panose="020F0502020204030203" pitchFamily="34" charset="0"/>
              </a:rPr>
              <a:t>References</a:t>
            </a:r>
          </a:p>
          <a:p>
            <a:pPr>
              <a:lnSpc>
                <a:spcPct val="80000"/>
              </a:lnSpc>
              <a:spcBef>
                <a:spcPct val="20000"/>
              </a:spcBef>
              <a:defRPr/>
            </a:pPr>
            <a:r>
              <a:rPr lang="en-US" sz="2400" kern="0" dirty="0">
                <a:latin typeface="Lato" panose="020F0502020204030203" pitchFamily="34" charset="0"/>
              </a:rPr>
              <a:t>Glossary</a:t>
            </a:r>
          </a:p>
          <a:p>
            <a:pPr>
              <a:lnSpc>
                <a:spcPct val="80000"/>
              </a:lnSpc>
              <a:spcBef>
                <a:spcPct val="20000"/>
              </a:spcBef>
              <a:defRPr/>
            </a:pPr>
            <a:r>
              <a:rPr lang="en-US" sz="2400" kern="0" dirty="0">
                <a:latin typeface="Lato" panose="020F0502020204030203" pitchFamily="34" charset="0"/>
              </a:rPr>
              <a:t>Index to map sheets</a:t>
            </a:r>
          </a:p>
          <a:p>
            <a:pPr>
              <a:lnSpc>
                <a:spcPct val="80000"/>
              </a:lnSpc>
              <a:spcBef>
                <a:spcPct val="20000"/>
              </a:spcBef>
              <a:defRPr/>
            </a:pPr>
            <a:r>
              <a:rPr lang="en-US" sz="2400" kern="0" dirty="0">
                <a:latin typeface="Lato" panose="020F0502020204030203" pitchFamily="34" charset="0"/>
              </a:rPr>
              <a:t>Soil maps</a:t>
            </a:r>
          </a:p>
          <a:p>
            <a:endParaRPr lang="en-US" dirty="0"/>
          </a:p>
        </p:txBody>
      </p:sp>
      <p:pic>
        <p:nvPicPr>
          <p:cNvPr id="80899" name="Picture 5">
            <a:extLst>
              <a:ext uri="{FF2B5EF4-FFF2-40B4-BE49-F238E27FC236}">
                <a16:creationId xmlns:a16="http://schemas.microsoft.com/office/drawing/2014/main" id="{232B85FF-CF6F-3C2F-DC5D-E13B5EDDB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49" y="1600202"/>
            <a:ext cx="53625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a:extLst>
              <a:ext uri="{FF2B5EF4-FFF2-40B4-BE49-F238E27FC236}">
                <a16:creationId xmlns:a16="http://schemas.microsoft.com/office/drawing/2014/main" id="{DDC618EF-6C60-14D3-BB27-91F5F2241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229100"/>
            <a:ext cx="7162799" cy="21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572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BAEE6DCB-44DC-4440-5775-92FA2CCAECDC}"/>
              </a:ext>
            </a:extLst>
          </p:cNvPr>
          <p:cNvSpPr>
            <a:spLocks noGrp="1" noChangeArrowheads="1"/>
          </p:cNvSpPr>
          <p:nvPr>
            <p:ph type="body" sz="quarter" idx="11"/>
          </p:nvPr>
        </p:nvSpPr>
        <p:spPr/>
        <p:txBody>
          <a:bodyPr/>
          <a:lstStyle/>
          <a:p>
            <a:pPr algn="ctr">
              <a:lnSpc>
                <a:spcPct val="90000"/>
              </a:lnSpc>
            </a:pPr>
            <a:r>
              <a:rPr lang="en-US" altLang="en-US" dirty="0"/>
              <a:t>Using a Soil Survey</a:t>
            </a:r>
          </a:p>
        </p:txBody>
      </p:sp>
      <p:sp>
        <p:nvSpPr>
          <p:cNvPr id="2" name="Content Placeholder 1">
            <a:extLst>
              <a:ext uri="{FF2B5EF4-FFF2-40B4-BE49-F238E27FC236}">
                <a16:creationId xmlns:a16="http://schemas.microsoft.com/office/drawing/2014/main" id="{7E79117D-9380-14C7-1D29-AC37469D8975}"/>
              </a:ext>
            </a:extLst>
          </p:cNvPr>
          <p:cNvSpPr>
            <a:spLocks noGrp="1"/>
          </p:cNvSpPr>
          <p:nvPr>
            <p:ph sz="quarter" idx="10"/>
          </p:nvPr>
        </p:nvSpPr>
        <p:spPr>
          <a:xfrm>
            <a:off x="505434" y="1627908"/>
            <a:ext cx="3914166" cy="4506191"/>
          </a:xfrm>
        </p:spPr>
        <p:txBody>
          <a:bodyPr/>
          <a:lstStyle/>
          <a:p>
            <a:r>
              <a:rPr lang="en-US" altLang="en-US" sz="2400" dirty="0">
                <a:latin typeface="Lato" panose="020F0502020204030203" pitchFamily="34" charset="0"/>
              </a:rPr>
              <a:t>Locate your area of interest on the map index.</a:t>
            </a:r>
          </a:p>
          <a:p>
            <a:endParaRPr lang="en-US" dirty="0"/>
          </a:p>
        </p:txBody>
      </p:sp>
      <p:pic>
        <p:nvPicPr>
          <p:cNvPr id="82948" name="Picture 8">
            <a:extLst>
              <a:ext uri="{FF2B5EF4-FFF2-40B4-BE49-F238E27FC236}">
                <a16:creationId xmlns:a16="http://schemas.microsoft.com/office/drawing/2014/main" id="{4FD6DBE3-8070-5968-0F34-30052C9A0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2800350"/>
            <a:ext cx="33845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Line 9">
            <a:extLst>
              <a:ext uri="{FF2B5EF4-FFF2-40B4-BE49-F238E27FC236}">
                <a16:creationId xmlns:a16="http://schemas.microsoft.com/office/drawing/2014/main" id="{F3A2CC14-619B-0ED0-066C-FB30AF1DAA73}"/>
              </a:ext>
            </a:extLst>
          </p:cNvPr>
          <p:cNvSpPr>
            <a:spLocks noChangeShapeType="1"/>
          </p:cNvSpPr>
          <p:nvPr/>
        </p:nvSpPr>
        <p:spPr bwMode="auto">
          <a:xfrm flipH="1">
            <a:off x="2819400" y="2339162"/>
            <a:ext cx="678712" cy="1242237"/>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2950" name="Picture 10">
            <a:extLst>
              <a:ext uri="{FF2B5EF4-FFF2-40B4-BE49-F238E27FC236}">
                <a16:creationId xmlns:a16="http://schemas.microsoft.com/office/drawing/2014/main" id="{FCD2B22B-1CC1-857B-B6EC-2FEA6C69F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481" y="2548306"/>
            <a:ext cx="208547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Rectangle 11">
            <a:extLst>
              <a:ext uri="{FF2B5EF4-FFF2-40B4-BE49-F238E27FC236}">
                <a16:creationId xmlns:a16="http://schemas.microsoft.com/office/drawing/2014/main" id="{F7510894-8DAF-D797-DE9F-A88B1394EFF5}"/>
              </a:ext>
            </a:extLst>
          </p:cNvPr>
          <p:cNvSpPr>
            <a:spLocks noChangeArrowheads="1"/>
          </p:cNvSpPr>
          <p:nvPr/>
        </p:nvSpPr>
        <p:spPr bwMode="auto">
          <a:xfrm>
            <a:off x="4572001" y="1524000"/>
            <a:ext cx="586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Identify all of the soil map unit symbols at your area of interest, and find the soil map unit on the soil legend.</a:t>
            </a:r>
          </a:p>
        </p:txBody>
      </p:sp>
      <p:pic>
        <p:nvPicPr>
          <p:cNvPr id="82952" name="Picture 4">
            <a:extLst>
              <a:ext uri="{FF2B5EF4-FFF2-40B4-BE49-F238E27FC236}">
                <a16:creationId xmlns:a16="http://schemas.microsoft.com/office/drawing/2014/main" id="{998D10A1-9AF3-C4AB-A464-36D41C8EE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1508"/>
          <a:stretch>
            <a:fillRect/>
          </a:stretch>
        </p:blipFill>
        <p:spPr bwMode="auto">
          <a:xfrm>
            <a:off x="4572000" y="2881315"/>
            <a:ext cx="2866190" cy="314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Line 12">
            <a:extLst>
              <a:ext uri="{FF2B5EF4-FFF2-40B4-BE49-F238E27FC236}">
                <a16:creationId xmlns:a16="http://schemas.microsoft.com/office/drawing/2014/main" id="{952ADD1E-C23B-A593-EE63-FA4EF6128A6D}"/>
              </a:ext>
            </a:extLst>
          </p:cNvPr>
          <p:cNvSpPr>
            <a:spLocks noChangeShapeType="1"/>
          </p:cNvSpPr>
          <p:nvPr/>
        </p:nvSpPr>
        <p:spPr bwMode="auto">
          <a:xfrm flipH="1">
            <a:off x="6096000" y="2700670"/>
            <a:ext cx="637566" cy="1509822"/>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54" name="Line 13">
            <a:extLst>
              <a:ext uri="{FF2B5EF4-FFF2-40B4-BE49-F238E27FC236}">
                <a16:creationId xmlns:a16="http://schemas.microsoft.com/office/drawing/2014/main" id="{AFE4AD56-5125-BAD1-FD12-94BEBB3B1345}"/>
              </a:ext>
            </a:extLst>
          </p:cNvPr>
          <p:cNvSpPr>
            <a:spLocks noChangeShapeType="1"/>
          </p:cNvSpPr>
          <p:nvPr/>
        </p:nvSpPr>
        <p:spPr bwMode="auto">
          <a:xfrm>
            <a:off x="9548036" y="2881315"/>
            <a:ext cx="891363" cy="786918"/>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ln w="28575">
                <a:solidFill>
                  <a:sysClr val="windowText" lastClr="000000"/>
                </a:solidFill>
              </a:ln>
            </a:endParaRPr>
          </a:p>
        </p:txBody>
      </p:sp>
    </p:spTree>
    <p:extLst>
      <p:ext uri="{BB962C8B-B14F-4D97-AF65-F5344CB8AC3E}">
        <p14:creationId xmlns:p14="http://schemas.microsoft.com/office/powerpoint/2010/main" val="25237057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C1D7C5B-9F47-D372-15C7-1CA74EDEFFC6}"/>
              </a:ext>
            </a:extLst>
          </p:cNvPr>
          <p:cNvSpPr>
            <a:spLocks noGrp="1" noChangeArrowheads="1"/>
          </p:cNvSpPr>
          <p:nvPr>
            <p:ph type="title"/>
          </p:nvPr>
        </p:nvSpPr>
        <p:spPr>
          <a:xfrm>
            <a:off x="161925" y="762000"/>
            <a:ext cx="4933953" cy="990600"/>
          </a:xfrm>
        </p:spPr>
        <p:txBody>
          <a:bodyPr>
            <a:noAutofit/>
          </a:bodyPr>
          <a:lstStyle/>
          <a:p>
            <a:pPr algn="ctr" eaLnBrk="1" hangingPunct="1"/>
            <a:r>
              <a:rPr lang="en-US" altLang="en-US" sz="3600" b="1" dirty="0">
                <a:solidFill>
                  <a:schemeClr val="accent4"/>
                </a:solidFill>
                <a:latin typeface="Montserrat" pitchFamily="2" charset="0"/>
              </a:rPr>
              <a:t>Detailed Soil Map Unit Description</a:t>
            </a:r>
          </a:p>
        </p:txBody>
      </p:sp>
      <p:sp>
        <p:nvSpPr>
          <p:cNvPr id="84995" name="Rectangle 3">
            <a:extLst>
              <a:ext uri="{FF2B5EF4-FFF2-40B4-BE49-F238E27FC236}">
                <a16:creationId xmlns:a16="http://schemas.microsoft.com/office/drawing/2014/main" id="{042850EF-9B36-1B71-6BAC-FF2CD491F2EC}"/>
              </a:ext>
            </a:extLst>
          </p:cNvPr>
          <p:cNvSpPr>
            <a:spLocks noGrp="1" noChangeArrowheads="1"/>
          </p:cNvSpPr>
          <p:nvPr>
            <p:ph idx="1"/>
          </p:nvPr>
        </p:nvSpPr>
        <p:spPr>
          <a:xfrm>
            <a:off x="161925" y="1905001"/>
            <a:ext cx="5010149" cy="4343400"/>
          </a:xfrm>
        </p:spPr>
        <p:txBody>
          <a:bodyPr>
            <a:normAutofit fontScale="92500"/>
          </a:bodyPr>
          <a:lstStyle/>
          <a:p>
            <a:pPr algn="r">
              <a:buClr>
                <a:schemeClr val="accent1"/>
              </a:buClr>
              <a:buFont typeface="Wingdings" panose="05000000000000000000" pitchFamily="2" charset="2"/>
              <a:buChar char="§"/>
            </a:pPr>
            <a:r>
              <a:rPr lang="en-US" altLang="en-US" sz="3200" dirty="0">
                <a:latin typeface="Lato" panose="020F0502020204030203" pitchFamily="34" charset="0"/>
              </a:rPr>
              <a:t>Map unit symbol &amp; name</a:t>
            </a:r>
          </a:p>
          <a:p>
            <a:pPr algn="r">
              <a:buClr>
                <a:schemeClr val="accent1"/>
              </a:buClr>
              <a:buFont typeface="Wingdings" panose="05000000000000000000" pitchFamily="2" charset="2"/>
              <a:buChar char="§"/>
            </a:pPr>
            <a:r>
              <a:rPr lang="en-US" altLang="en-US" sz="3200" dirty="0">
                <a:latin typeface="Lato" panose="020F0502020204030203" pitchFamily="34" charset="0"/>
              </a:rPr>
              <a:t>Where it is mapped</a:t>
            </a:r>
          </a:p>
          <a:p>
            <a:pPr algn="r">
              <a:buClr>
                <a:schemeClr val="accent1"/>
              </a:buClr>
              <a:buFont typeface="Wingdings" panose="05000000000000000000" pitchFamily="2" charset="2"/>
              <a:buChar char="§"/>
            </a:pPr>
            <a:r>
              <a:rPr lang="en-US" altLang="en-US" sz="3200" dirty="0">
                <a:latin typeface="Lato" panose="020F0502020204030203" pitchFamily="34" charset="0"/>
              </a:rPr>
              <a:t>Thumbnail soil description</a:t>
            </a:r>
          </a:p>
          <a:p>
            <a:pPr algn="r">
              <a:buClr>
                <a:schemeClr val="accent1"/>
              </a:buClr>
              <a:buFont typeface="Wingdings" panose="05000000000000000000" pitchFamily="2" charset="2"/>
              <a:buChar char="§"/>
            </a:pPr>
            <a:r>
              <a:rPr lang="en-US" altLang="en-US" sz="3200" dirty="0">
                <a:latin typeface="Lato" panose="020F0502020204030203" pitchFamily="34" charset="0"/>
              </a:rPr>
              <a:t>Soil properties narrative</a:t>
            </a:r>
          </a:p>
          <a:p>
            <a:pPr algn="r">
              <a:buClr>
                <a:schemeClr val="accent1"/>
              </a:buClr>
              <a:buFont typeface="Wingdings" panose="05000000000000000000" pitchFamily="2" charset="2"/>
              <a:buChar char="§"/>
            </a:pPr>
            <a:r>
              <a:rPr lang="en-US" altLang="en-US" sz="3200" dirty="0">
                <a:latin typeface="Lato" panose="020F0502020204030203" pitchFamily="34" charset="0"/>
              </a:rPr>
              <a:t>Inclusions </a:t>
            </a:r>
          </a:p>
          <a:p>
            <a:pPr algn="r">
              <a:buClr>
                <a:schemeClr val="accent1"/>
              </a:buClr>
              <a:buFont typeface="Wingdings" panose="05000000000000000000" pitchFamily="2" charset="2"/>
              <a:buChar char="§"/>
            </a:pPr>
            <a:r>
              <a:rPr lang="en-US" altLang="en-US" sz="3200" dirty="0">
                <a:latin typeface="Lato" panose="020F0502020204030203" pitchFamily="34" charset="0"/>
              </a:rPr>
              <a:t>Land uses</a:t>
            </a:r>
          </a:p>
          <a:p>
            <a:pPr algn="r">
              <a:buClr>
                <a:schemeClr val="accent1"/>
              </a:buClr>
              <a:buFont typeface="Wingdings" panose="05000000000000000000" pitchFamily="2" charset="2"/>
              <a:buChar char="§"/>
            </a:pPr>
            <a:r>
              <a:rPr lang="en-US" altLang="en-US" sz="3200" dirty="0">
                <a:latin typeface="Lato" panose="020F0502020204030203" pitchFamily="34" charset="0"/>
              </a:rPr>
              <a:t>Soil </a:t>
            </a:r>
            <a:r>
              <a:rPr lang="en-US" altLang="en-US" sz="3200" dirty="0" err="1">
                <a:latin typeface="Lato" panose="020F0502020204030203" pitchFamily="34" charset="0"/>
              </a:rPr>
              <a:t>suitabilities</a:t>
            </a:r>
            <a:r>
              <a:rPr lang="en-US" altLang="en-US" sz="3200" dirty="0">
                <a:latin typeface="Lato" panose="020F0502020204030203" pitchFamily="34" charset="0"/>
              </a:rPr>
              <a:t> and limitations</a:t>
            </a:r>
          </a:p>
        </p:txBody>
      </p:sp>
      <p:pic>
        <p:nvPicPr>
          <p:cNvPr id="84996" name="Picture 11">
            <a:extLst>
              <a:ext uri="{FF2B5EF4-FFF2-40B4-BE49-F238E27FC236}">
                <a16:creationId xmlns:a16="http://schemas.microsoft.com/office/drawing/2014/main" id="{7C673445-3B47-C0F5-5610-6BDB948A9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7" y="762000"/>
            <a:ext cx="4548295" cy="557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Line 5">
            <a:extLst>
              <a:ext uri="{FF2B5EF4-FFF2-40B4-BE49-F238E27FC236}">
                <a16:creationId xmlns:a16="http://schemas.microsoft.com/office/drawing/2014/main" id="{98A45EFC-66AC-4C49-2783-743C7A2D19B6}"/>
              </a:ext>
            </a:extLst>
          </p:cNvPr>
          <p:cNvSpPr>
            <a:spLocks noChangeShapeType="1"/>
          </p:cNvSpPr>
          <p:nvPr/>
        </p:nvSpPr>
        <p:spPr bwMode="auto">
          <a:xfrm flipV="1">
            <a:off x="5257801" y="895350"/>
            <a:ext cx="1676399" cy="1219200"/>
          </a:xfrm>
          <a:prstGeom prst="line">
            <a:avLst/>
          </a:prstGeom>
          <a:ln w="28575">
            <a:solidFill>
              <a:schemeClr val="bg2">
                <a:lumMod val="10000"/>
              </a:schemeClr>
            </a:solidFill>
            <a:headEnd/>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a:p>
        </p:txBody>
      </p:sp>
      <p:sp>
        <p:nvSpPr>
          <p:cNvPr id="84998" name="Line 6">
            <a:extLst>
              <a:ext uri="{FF2B5EF4-FFF2-40B4-BE49-F238E27FC236}">
                <a16:creationId xmlns:a16="http://schemas.microsoft.com/office/drawing/2014/main" id="{2120FD4C-031B-2CDD-5377-DC407D9EB158}"/>
              </a:ext>
            </a:extLst>
          </p:cNvPr>
          <p:cNvSpPr>
            <a:spLocks noChangeShapeType="1"/>
          </p:cNvSpPr>
          <p:nvPr/>
        </p:nvSpPr>
        <p:spPr bwMode="auto">
          <a:xfrm flipV="1">
            <a:off x="5219701" y="1111544"/>
            <a:ext cx="3269510" cy="154593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999" name="Line 9">
            <a:extLst>
              <a:ext uri="{FF2B5EF4-FFF2-40B4-BE49-F238E27FC236}">
                <a16:creationId xmlns:a16="http://schemas.microsoft.com/office/drawing/2014/main" id="{CF9BD28B-630F-3786-905B-3DFEEC03AB46}"/>
              </a:ext>
            </a:extLst>
          </p:cNvPr>
          <p:cNvSpPr>
            <a:spLocks noChangeShapeType="1"/>
          </p:cNvSpPr>
          <p:nvPr/>
        </p:nvSpPr>
        <p:spPr bwMode="auto">
          <a:xfrm flipV="1">
            <a:off x="5257801" y="1540171"/>
            <a:ext cx="2822943" cy="1698329"/>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0" name="Line 7">
            <a:extLst>
              <a:ext uri="{FF2B5EF4-FFF2-40B4-BE49-F238E27FC236}">
                <a16:creationId xmlns:a16="http://schemas.microsoft.com/office/drawing/2014/main" id="{81BCDF61-8FAC-2B7B-2A4D-FE244FC5B527}"/>
              </a:ext>
            </a:extLst>
          </p:cNvPr>
          <p:cNvSpPr>
            <a:spLocks noChangeShapeType="1"/>
          </p:cNvSpPr>
          <p:nvPr/>
        </p:nvSpPr>
        <p:spPr bwMode="auto">
          <a:xfrm flipV="1">
            <a:off x="5257801" y="3130844"/>
            <a:ext cx="2021069" cy="1145882"/>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1" name="Line 10">
            <a:extLst>
              <a:ext uri="{FF2B5EF4-FFF2-40B4-BE49-F238E27FC236}">
                <a16:creationId xmlns:a16="http://schemas.microsoft.com/office/drawing/2014/main" id="{577BC70E-6295-8A5E-06FE-745965CD37B1}"/>
              </a:ext>
            </a:extLst>
          </p:cNvPr>
          <p:cNvSpPr>
            <a:spLocks noChangeShapeType="1"/>
          </p:cNvSpPr>
          <p:nvPr/>
        </p:nvSpPr>
        <p:spPr bwMode="auto">
          <a:xfrm flipV="1">
            <a:off x="5257801" y="4419600"/>
            <a:ext cx="1676399" cy="43815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2" name="Line 8">
            <a:extLst>
              <a:ext uri="{FF2B5EF4-FFF2-40B4-BE49-F238E27FC236}">
                <a16:creationId xmlns:a16="http://schemas.microsoft.com/office/drawing/2014/main" id="{DADAE459-D9FA-91AB-A66E-5A69973F8B41}"/>
              </a:ext>
            </a:extLst>
          </p:cNvPr>
          <p:cNvSpPr>
            <a:spLocks noChangeShapeType="1"/>
          </p:cNvSpPr>
          <p:nvPr/>
        </p:nvSpPr>
        <p:spPr bwMode="auto">
          <a:xfrm>
            <a:off x="5362576" y="5867400"/>
            <a:ext cx="1676398" cy="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3" name="Oval 11">
            <a:extLst>
              <a:ext uri="{FF2B5EF4-FFF2-40B4-BE49-F238E27FC236}">
                <a16:creationId xmlns:a16="http://schemas.microsoft.com/office/drawing/2014/main" id="{8E109D68-E5D1-3D9D-1CE6-BA31086E3FBD}"/>
              </a:ext>
            </a:extLst>
          </p:cNvPr>
          <p:cNvSpPr>
            <a:spLocks noChangeArrowheads="1"/>
          </p:cNvSpPr>
          <p:nvPr/>
        </p:nvSpPr>
        <p:spPr bwMode="auto">
          <a:xfrm>
            <a:off x="7010400" y="714375"/>
            <a:ext cx="4196316" cy="25429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4" name="Oval 11">
            <a:extLst>
              <a:ext uri="{FF2B5EF4-FFF2-40B4-BE49-F238E27FC236}">
                <a16:creationId xmlns:a16="http://schemas.microsoft.com/office/drawing/2014/main" id="{D38985EB-C04C-0813-5D38-BC039DE35DBE}"/>
              </a:ext>
            </a:extLst>
          </p:cNvPr>
          <p:cNvSpPr>
            <a:spLocks noChangeArrowheads="1"/>
          </p:cNvSpPr>
          <p:nvPr/>
        </p:nvSpPr>
        <p:spPr bwMode="auto">
          <a:xfrm>
            <a:off x="8489211" y="966012"/>
            <a:ext cx="838200" cy="2286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5" name="Oval 11">
            <a:extLst>
              <a:ext uri="{FF2B5EF4-FFF2-40B4-BE49-F238E27FC236}">
                <a16:creationId xmlns:a16="http://schemas.microsoft.com/office/drawing/2014/main" id="{AAD4FDE1-116F-5B29-167F-7C5D444BC6D5}"/>
              </a:ext>
            </a:extLst>
          </p:cNvPr>
          <p:cNvSpPr>
            <a:spLocks noChangeArrowheads="1"/>
          </p:cNvSpPr>
          <p:nvPr/>
        </p:nvSpPr>
        <p:spPr bwMode="auto">
          <a:xfrm>
            <a:off x="8165804" y="1330620"/>
            <a:ext cx="3040911" cy="25429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6" name="Oval 11">
            <a:extLst>
              <a:ext uri="{FF2B5EF4-FFF2-40B4-BE49-F238E27FC236}">
                <a16:creationId xmlns:a16="http://schemas.microsoft.com/office/drawing/2014/main" id="{05E460DA-E8E2-0684-FD55-E1443A108CF1}"/>
              </a:ext>
            </a:extLst>
          </p:cNvPr>
          <p:cNvSpPr>
            <a:spLocks noChangeArrowheads="1"/>
          </p:cNvSpPr>
          <p:nvPr/>
        </p:nvSpPr>
        <p:spPr bwMode="auto">
          <a:xfrm>
            <a:off x="7526522" y="2773546"/>
            <a:ext cx="3429000" cy="4572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7" name="Oval 11">
            <a:extLst>
              <a:ext uri="{FF2B5EF4-FFF2-40B4-BE49-F238E27FC236}">
                <a16:creationId xmlns:a16="http://schemas.microsoft.com/office/drawing/2014/main" id="{E433438F-8209-8356-7762-D48BA2EDCFF7}"/>
              </a:ext>
            </a:extLst>
          </p:cNvPr>
          <p:cNvSpPr>
            <a:spLocks noChangeArrowheads="1"/>
          </p:cNvSpPr>
          <p:nvPr/>
        </p:nvSpPr>
        <p:spPr bwMode="auto">
          <a:xfrm>
            <a:off x="7391400" y="3782864"/>
            <a:ext cx="3526022" cy="847724"/>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85008" name="Oval 11">
            <a:extLst>
              <a:ext uri="{FF2B5EF4-FFF2-40B4-BE49-F238E27FC236}">
                <a16:creationId xmlns:a16="http://schemas.microsoft.com/office/drawing/2014/main" id="{600FF0B4-42BB-5268-5616-84ABAE566898}"/>
              </a:ext>
            </a:extLst>
          </p:cNvPr>
          <p:cNvSpPr>
            <a:spLocks noChangeArrowheads="1"/>
          </p:cNvSpPr>
          <p:nvPr/>
        </p:nvSpPr>
        <p:spPr bwMode="auto">
          <a:xfrm>
            <a:off x="7278871" y="5438775"/>
            <a:ext cx="4129864" cy="70485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5009" name="Line 5">
            <a:extLst>
              <a:ext uri="{FF2B5EF4-FFF2-40B4-BE49-F238E27FC236}">
                <a16:creationId xmlns:a16="http://schemas.microsoft.com/office/drawing/2014/main" id="{69E971F9-3DBF-17B4-6E21-F241983F22BE}"/>
              </a:ext>
            </a:extLst>
          </p:cNvPr>
          <p:cNvSpPr>
            <a:spLocks noChangeShapeType="1"/>
          </p:cNvSpPr>
          <p:nvPr/>
        </p:nvSpPr>
        <p:spPr bwMode="auto">
          <a:xfrm flipV="1">
            <a:off x="5333997" y="2486027"/>
            <a:ext cx="1944873" cy="1219199"/>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10" name="Oval 11">
            <a:extLst>
              <a:ext uri="{FF2B5EF4-FFF2-40B4-BE49-F238E27FC236}">
                <a16:creationId xmlns:a16="http://schemas.microsoft.com/office/drawing/2014/main" id="{FAC50EE3-97F2-7EA5-2E21-1935C6941C13}"/>
              </a:ext>
            </a:extLst>
          </p:cNvPr>
          <p:cNvSpPr>
            <a:spLocks noChangeArrowheads="1"/>
          </p:cNvSpPr>
          <p:nvPr/>
        </p:nvSpPr>
        <p:spPr bwMode="auto">
          <a:xfrm>
            <a:off x="7488422" y="2097384"/>
            <a:ext cx="3505200" cy="683916"/>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064830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5ECB05-0EB7-0D20-68CB-CB90A219AA4E}"/>
              </a:ext>
            </a:extLst>
          </p:cNvPr>
          <p:cNvSpPr>
            <a:spLocks noGrp="1"/>
          </p:cNvSpPr>
          <p:nvPr>
            <p:ph type="body" sz="quarter" idx="11"/>
          </p:nvPr>
        </p:nvSpPr>
        <p:spPr/>
        <p:txBody>
          <a:bodyPr/>
          <a:lstStyle/>
          <a:p>
            <a:pPr algn="ctr"/>
            <a:r>
              <a:rPr lang="en-US" dirty="0"/>
              <a:t>Five Soil Forming Factors (CLORPT)</a:t>
            </a:r>
          </a:p>
        </p:txBody>
      </p:sp>
      <p:sp>
        <p:nvSpPr>
          <p:cNvPr id="4" name="Content Placeholder 3">
            <a:extLst>
              <a:ext uri="{FF2B5EF4-FFF2-40B4-BE49-F238E27FC236}">
                <a16:creationId xmlns:a16="http://schemas.microsoft.com/office/drawing/2014/main" id="{1AF5C233-52C5-A98A-19EA-693A7DE26CCC}"/>
              </a:ext>
            </a:extLst>
          </p:cNvPr>
          <p:cNvSpPr>
            <a:spLocks noGrp="1"/>
          </p:cNvSpPr>
          <p:nvPr>
            <p:ph sz="quarter" idx="10"/>
          </p:nvPr>
        </p:nvSpPr>
        <p:spPr/>
        <p:txBody>
          <a:bodyPr/>
          <a:lstStyle/>
          <a:p>
            <a:pPr algn="ctr">
              <a:lnSpc>
                <a:spcPct val="150000"/>
              </a:lnSpc>
            </a:pPr>
            <a:r>
              <a:rPr lang="en-US" sz="3200" dirty="0">
                <a:latin typeface="Lato" panose="020F0502020204030203" pitchFamily="34" charset="0"/>
              </a:rPr>
              <a:t>Climate</a:t>
            </a:r>
          </a:p>
          <a:p>
            <a:pPr algn="ctr">
              <a:lnSpc>
                <a:spcPct val="150000"/>
              </a:lnSpc>
            </a:pPr>
            <a:r>
              <a:rPr lang="en-US" sz="3200" dirty="0">
                <a:latin typeface="Lato" panose="020F0502020204030203" pitchFamily="34" charset="0"/>
              </a:rPr>
              <a:t>Organisms</a:t>
            </a:r>
          </a:p>
          <a:p>
            <a:pPr algn="ctr">
              <a:lnSpc>
                <a:spcPct val="150000"/>
              </a:lnSpc>
            </a:pPr>
            <a:r>
              <a:rPr lang="en-US" sz="3200" dirty="0">
                <a:latin typeface="Lato" panose="020F0502020204030203" pitchFamily="34" charset="0"/>
              </a:rPr>
              <a:t>Relief (topography)</a:t>
            </a:r>
          </a:p>
          <a:p>
            <a:pPr algn="ctr">
              <a:lnSpc>
                <a:spcPct val="150000"/>
              </a:lnSpc>
            </a:pPr>
            <a:r>
              <a:rPr lang="en-US" sz="3200" dirty="0">
                <a:latin typeface="Lato" panose="020F0502020204030203" pitchFamily="34" charset="0"/>
              </a:rPr>
              <a:t>Parent Material</a:t>
            </a:r>
          </a:p>
          <a:p>
            <a:pPr algn="ctr">
              <a:lnSpc>
                <a:spcPct val="150000"/>
              </a:lnSpc>
            </a:pPr>
            <a:r>
              <a:rPr lang="en-US" sz="3200" dirty="0">
                <a:latin typeface="Lato" panose="020F0502020204030203" pitchFamily="34" charset="0"/>
              </a:rPr>
              <a:t>Time</a:t>
            </a:r>
          </a:p>
        </p:txBody>
      </p:sp>
    </p:spTree>
    <p:extLst>
      <p:ext uri="{BB962C8B-B14F-4D97-AF65-F5344CB8AC3E}">
        <p14:creationId xmlns:p14="http://schemas.microsoft.com/office/powerpoint/2010/main" val="4097145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4941F1-A7B9-21FA-0635-CE3AABC0056E}"/>
              </a:ext>
            </a:extLst>
          </p:cNvPr>
          <p:cNvSpPr>
            <a:spLocks noGrp="1"/>
          </p:cNvSpPr>
          <p:nvPr>
            <p:ph type="body" sz="quarter" idx="11"/>
          </p:nvPr>
        </p:nvSpPr>
        <p:spPr/>
        <p:txBody>
          <a:bodyPr/>
          <a:lstStyle/>
          <a:p>
            <a:pPr algn="ctr"/>
            <a:r>
              <a:rPr lang="en-US" dirty="0"/>
              <a:t>How to use the Soil Survey Tables</a:t>
            </a:r>
          </a:p>
        </p:txBody>
      </p:sp>
      <p:sp>
        <p:nvSpPr>
          <p:cNvPr id="2" name="Content Placeholder 1">
            <a:extLst>
              <a:ext uri="{FF2B5EF4-FFF2-40B4-BE49-F238E27FC236}">
                <a16:creationId xmlns:a16="http://schemas.microsoft.com/office/drawing/2014/main" id="{C4BC24ED-E4A9-8D49-370C-63EDE8924ADB}"/>
              </a:ext>
            </a:extLst>
          </p:cNvPr>
          <p:cNvSpPr>
            <a:spLocks noGrp="1"/>
          </p:cNvSpPr>
          <p:nvPr>
            <p:ph sz="quarter" idx="10"/>
          </p:nvPr>
        </p:nvSpPr>
        <p:spPr>
          <a:xfrm>
            <a:off x="505434" y="1627908"/>
            <a:ext cx="4768315" cy="4506191"/>
          </a:xfrm>
        </p:spPr>
        <p:txBody>
          <a:bodyPr/>
          <a:lstStyle/>
          <a:p>
            <a:pPr>
              <a:spcBef>
                <a:spcPct val="20000"/>
              </a:spcBef>
              <a:defRPr/>
            </a:pPr>
            <a:r>
              <a:rPr lang="en-US" sz="2400" kern="0" dirty="0">
                <a:latin typeface="Lato" panose="020F0502020204030203" pitchFamily="34" charset="0"/>
              </a:rPr>
              <a:t>Table of Contents has a Summary of Tables</a:t>
            </a:r>
          </a:p>
          <a:p>
            <a:pPr>
              <a:spcBef>
                <a:spcPct val="20000"/>
              </a:spcBef>
              <a:defRPr/>
            </a:pPr>
            <a:endParaRPr lang="en-US" sz="2400" kern="0" dirty="0">
              <a:latin typeface="Lato" panose="020F0502020204030203" pitchFamily="34" charset="0"/>
            </a:endParaRPr>
          </a:p>
          <a:p>
            <a:pPr>
              <a:spcBef>
                <a:spcPct val="20000"/>
              </a:spcBef>
              <a:defRPr/>
            </a:pPr>
            <a:r>
              <a:rPr lang="en-US" sz="2400" kern="0" dirty="0">
                <a:latin typeface="Lato" panose="020F0502020204030203" pitchFamily="34" charset="0"/>
              </a:rPr>
              <a:t>The Tables contain information on soil properties, </a:t>
            </a:r>
            <a:r>
              <a:rPr lang="en-US" sz="2400" kern="0" dirty="0" err="1">
                <a:latin typeface="Lato" panose="020F0502020204030203" pitchFamily="34" charset="0"/>
              </a:rPr>
              <a:t>suitabilities</a:t>
            </a:r>
            <a:r>
              <a:rPr lang="en-US" sz="2400" kern="0" dirty="0">
                <a:latin typeface="Lato" panose="020F0502020204030203" pitchFamily="34" charset="0"/>
              </a:rPr>
              <a:t> and limitations, as well as management and production</a:t>
            </a:r>
          </a:p>
          <a:p>
            <a:pPr>
              <a:spcBef>
                <a:spcPct val="20000"/>
              </a:spcBef>
              <a:defRPr/>
            </a:pPr>
            <a:endParaRPr lang="en-US" sz="2400" kern="0" dirty="0">
              <a:latin typeface="Lato" panose="020F0502020204030203" pitchFamily="34" charset="0"/>
            </a:endParaRPr>
          </a:p>
          <a:p>
            <a:pPr>
              <a:spcBef>
                <a:spcPct val="20000"/>
              </a:spcBef>
              <a:defRPr/>
            </a:pPr>
            <a:r>
              <a:rPr lang="en-US" sz="2400" kern="0" dirty="0">
                <a:latin typeface="Lato" panose="020F0502020204030203" pitchFamily="34" charset="0"/>
              </a:rPr>
              <a:t>Find the Table that has the information that you are needing</a:t>
            </a:r>
          </a:p>
        </p:txBody>
      </p:sp>
      <p:pic>
        <p:nvPicPr>
          <p:cNvPr id="99331" name="Picture 3">
            <a:extLst>
              <a:ext uri="{FF2B5EF4-FFF2-40B4-BE49-F238E27FC236}">
                <a16:creationId xmlns:a16="http://schemas.microsoft.com/office/drawing/2014/main" id="{8CE79339-ABE3-BB83-5D33-AD0C3AF38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264"/>
          <a:stretch>
            <a:fillRect/>
          </a:stretch>
        </p:blipFill>
        <p:spPr bwMode="auto">
          <a:xfrm>
            <a:off x="6776965" y="1627908"/>
            <a:ext cx="4768316" cy="450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Oval 11">
            <a:extLst>
              <a:ext uri="{FF2B5EF4-FFF2-40B4-BE49-F238E27FC236}">
                <a16:creationId xmlns:a16="http://schemas.microsoft.com/office/drawing/2014/main" id="{4331BCD5-7BEC-D9D9-AF52-1DCD10AF4E14}"/>
              </a:ext>
            </a:extLst>
          </p:cNvPr>
          <p:cNvSpPr>
            <a:spLocks noChangeArrowheads="1"/>
          </p:cNvSpPr>
          <p:nvPr/>
        </p:nvSpPr>
        <p:spPr bwMode="auto">
          <a:xfrm>
            <a:off x="7511997" y="3057745"/>
            <a:ext cx="42672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 name="Line 6">
            <a:extLst>
              <a:ext uri="{FF2B5EF4-FFF2-40B4-BE49-F238E27FC236}">
                <a16:creationId xmlns:a16="http://schemas.microsoft.com/office/drawing/2014/main" id="{67780A61-75DC-3711-7CA5-03A5BCDDC14B}"/>
              </a:ext>
            </a:extLst>
          </p:cNvPr>
          <p:cNvSpPr>
            <a:spLocks noChangeShapeType="1"/>
          </p:cNvSpPr>
          <p:nvPr/>
        </p:nvSpPr>
        <p:spPr bwMode="auto">
          <a:xfrm flipV="1">
            <a:off x="4625163" y="3429000"/>
            <a:ext cx="2652917" cy="1387548"/>
          </a:xfrm>
          <a:prstGeom prst="line">
            <a:avLst/>
          </a:prstGeom>
          <a:ln w="28575">
            <a:solidFill>
              <a:schemeClr val="bg2">
                <a:lumMod val="10000"/>
              </a:schemeClr>
            </a:solidFill>
            <a:headEnd/>
            <a:tailEnd type="triangle" w="med" len="med"/>
          </a:ln>
        </p:spPr>
        <p:style>
          <a:lnRef idx="1">
            <a:schemeClr val="dk1"/>
          </a:lnRef>
          <a:fillRef idx="0">
            <a:schemeClr val="dk1"/>
          </a:fillRef>
          <a:effectRef idx="0">
            <a:schemeClr val="dk1"/>
          </a:effectRef>
          <a:fontRef idx="minor">
            <a:schemeClr val="tx1"/>
          </a:fontRef>
        </p:style>
        <p:txBody>
          <a:bodyPr/>
          <a:lstStyle/>
          <a:p>
            <a:pPr eaLnBrk="1" hangingPunct="1">
              <a:defRPr/>
            </a:pPr>
            <a:endParaRPr lang="en-US" dirty="0"/>
          </a:p>
        </p:txBody>
      </p:sp>
    </p:spTree>
    <p:extLst>
      <p:ext uri="{BB962C8B-B14F-4D97-AF65-F5344CB8AC3E}">
        <p14:creationId xmlns:p14="http://schemas.microsoft.com/office/powerpoint/2010/main" val="1398498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810725"/>
            <a:ext cx="5493487" cy="4090345"/>
          </a:xfrm>
          <a:prstGeom prst="rect">
            <a:avLst/>
          </a:prstGeom>
        </p:spPr>
      </p:pic>
      <p:sp>
        <p:nvSpPr>
          <p:cNvPr id="3" name="Title 2"/>
          <p:cNvSpPr>
            <a:spLocks noGrp="1"/>
          </p:cNvSpPr>
          <p:nvPr>
            <p:ph type="title"/>
          </p:nvPr>
        </p:nvSpPr>
        <p:spPr>
          <a:xfrm>
            <a:off x="1076325" y="667725"/>
            <a:ext cx="10048875" cy="1143000"/>
          </a:xfrm>
        </p:spPr>
        <p:txBody>
          <a:bodyPr/>
          <a:lstStyle/>
          <a:p>
            <a:pPr algn="ctr"/>
            <a:r>
              <a:rPr lang="en-US" b="1" dirty="0">
                <a:solidFill>
                  <a:schemeClr val="accent4"/>
                </a:solidFill>
                <a:latin typeface="Montserrat" pitchFamily="2" charset="0"/>
              </a:rPr>
              <a:t>Block Diagrams</a:t>
            </a:r>
          </a:p>
        </p:txBody>
      </p:sp>
      <p:sp>
        <p:nvSpPr>
          <p:cNvPr id="4" name="Content Placeholder 3"/>
          <p:cNvSpPr>
            <a:spLocks noGrp="1"/>
          </p:cNvSpPr>
          <p:nvPr>
            <p:ph sz="half" idx="1"/>
          </p:nvPr>
        </p:nvSpPr>
        <p:spPr>
          <a:xfrm>
            <a:off x="952500" y="1810725"/>
            <a:ext cx="4214922" cy="4281731"/>
          </a:xfrm>
        </p:spPr>
        <p:txBody>
          <a:bodyPr>
            <a:normAutofit/>
          </a:bodyPr>
          <a:lstStyle/>
          <a:p>
            <a:pPr>
              <a:buClr>
                <a:schemeClr val="accent1"/>
              </a:buClr>
              <a:buFont typeface="Wingdings" panose="05000000000000000000" pitchFamily="2" charset="2"/>
              <a:buChar char="§"/>
            </a:pPr>
            <a:r>
              <a:rPr lang="en-US" dirty="0">
                <a:solidFill>
                  <a:schemeClr val="bg2">
                    <a:lumMod val="10000"/>
                  </a:schemeClr>
                </a:solidFill>
                <a:latin typeface="Lato" panose="020F0502020204030203" pitchFamily="34" charset="0"/>
              </a:rPr>
              <a:t>Help give you a mental picture or “model” of where the different soils and Ecological Sites occur on the Landscape.</a:t>
            </a:r>
          </a:p>
        </p:txBody>
      </p:sp>
    </p:spTree>
    <p:extLst>
      <p:ext uri="{BB962C8B-B14F-4D97-AF65-F5344CB8AC3E}">
        <p14:creationId xmlns:p14="http://schemas.microsoft.com/office/powerpoint/2010/main" val="1771026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D610C723-6829-1828-385B-896E8FCB1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600200"/>
            <a:ext cx="3414713" cy="462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297F116C-A77F-D92B-B1B0-D55F5A3C39D8}"/>
              </a:ext>
            </a:extLst>
          </p:cNvPr>
          <p:cNvSpPr txBox="1">
            <a:spLocks noChangeArrowheads="1"/>
          </p:cNvSpPr>
          <p:nvPr/>
        </p:nvSpPr>
        <p:spPr bwMode="auto">
          <a:xfrm>
            <a:off x="1981200" y="5029201"/>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Compare a SOIL MAP UNIT to a red sorrel horse</a:t>
            </a:r>
          </a:p>
        </p:txBody>
      </p:sp>
      <p:sp>
        <p:nvSpPr>
          <p:cNvPr id="87044" name="Text Box 4">
            <a:extLst>
              <a:ext uri="{FF2B5EF4-FFF2-40B4-BE49-F238E27FC236}">
                <a16:creationId xmlns:a16="http://schemas.microsoft.com/office/drawing/2014/main" id="{62C20208-A574-2348-F929-4D8EC60FF871}"/>
              </a:ext>
            </a:extLst>
          </p:cNvPr>
          <p:cNvSpPr txBox="1">
            <a:spLocks noChangeArrowheads="1"/>
          </p:cNvSpPr>
          <p:nvPr/>
        </p:nvSpPr>
        <p:spPr bwMode="auto">
          <a:xfrm>
            <a:off x="1524000" y="6753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kumimoji="0" lang="en-US" altLang="en-US" sz="3600" b="1" i="0" u="none" strike="noStrike" kern="1200" cap="none" spc="0" normalizeH="0" baseline="0" noProof="0" dirty="0">
                <a:ln>
                  <a:noFill/>
                </a:ln>
                <a:solidFill>
                  <a:schemeClr val="accent4"/>
                </a:solidFill>
                <a:effectLst/>
                <a:uLnTx/>
                <a:uFillTx/>
                <a:latin typeface="Montserrat" pitchFamily="2" charset="0"/>
                <a:ea typeface="+mj-ea"/>
                <a:cs typeface="+mj-cs"/>
              </a:rPr>
              <a:t>What is a </a:t>
            </a:r>
            <a:r>
              <a:rPr lang="en-US" altLang="en-US" sz="3600" b="1" dirty="0">
                <a:solidFill>
                  <a:schemeClr val="accent4"/>
                </a:solidFill>
                <a:latin typeface="Montserrat" pitchFamily="2" charset="0"/>
                <a:ea typeface="+mj-ea"/>
                <a:cs typeface="+mj-cs"/>
              </a:rPr>
              <a:t>Soil Map Unit?</a:t>
            </a:r>
            <a:endParaRPr lang="en-US" altLang="en-US" sz="4400" dirty="0">
              <a:solidFill>
                <a:schemeClr val="accent4"/>
              </a:solidFill>
              <a:latin typeface="Montserrat" pitchFamily="2" charset="0"/>
            </a:endParaRPr>
          </a:p>
        </p:txBody>
      </p:sp>
      <p:pic>
        <p:nvPicPr>
          <p:cNvPr id="87045" name="Picture 5">
            <a:extLst>
              <a:ext uri="{FF2B5EF4-FFF2-40B4-BE49-F238E27FC236}">
                <a16:creationId xmlns:a16="http://schemas.microsoft.com/office/drawing/2014/main" id="{3CC96948-5D6D-4F0C-27F0-979ECE654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87157"/>
            <a:ext cx="41910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398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812AD5E6-98C6-7926-073C-2F3536A2D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67"/>
          <a:stretch>
            <a:fillRect/>
          </a:stretch>
        </p:blipFill>
        <p:spPr bwMode="auto">
          <a:xfrm>
            <a:off x="1524001" y="3352801"/>
            <a:ext cx="4297363" cy="29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a:extLst>
              <a:ext uri="{FF2B5EF4-FFF2-40B4-BE49-F238E27FC236}">
                <a16:creationId xmlns:a16="http://schemas.microsoft.com/office/drawing/2014/main" id="{7C3F63FB-A6D4-946F-7632-DBBE097B0D02}"/>
              </a:ext>
            </a:extLst>
          </p:cNvPr>
          <p:cNvSpPr txBox="1">
            <a:spLocks noChangeArrowheads="1"/>
          </p:cNvSpPr>
          <p:nvPr/>
        </p:nvSpPr>
        <p:spPr bwMode="auto">
          <a:xfrm>
            <a:off x="6096000" y="688975"/>
            <a:ext cx="44164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Now compare a SOIL MAP UNIT to a red sorrel horse with white points or “inclusions.” It is still “Red,” but it has other colors</a:t>
            </a:r>
          </a:p>
          <a:p>
            <a:pPr marL="342900" indent="-342900">
              <a:spcBef>
                <a:spcPct val="3000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Inclusions are areas of a different soil that are too small to delineate at the scale of mapping</a:t>
            </a:r>
          </a:p>
        </p:txBody>
      </p:sp>
      <p:sp>
        <p:nvSpPr>
          <p:cNvPr id="89092" name="Text Box 5">
            <a:extLst>
              <a:ext uri="{FF2B5EF4-FFF2-40B4-BE49-F238E27FC236}">
                <a16:creationId xmlns:a16="http://schemas.microsoft.com/office/drawing/2014/main" id="{7DCCA18C-A399-4491-83DB-8C2FD22F62D2}"/>
              </a:ext>
            </a:extLst>
          </p:cNvPr>
          <p:cNvSpPr txBox="1">
            <a:spLocks noChangeArrowheads="1"/>
          </p:cNvSpPr>
          <p:nvPr/>
        </p:nvSpPr>
        <p:spPr bwMode="auto">
          <a:xfrm>
            <a:off x="3581400" y="3962400"/>
            <a:ext cx="102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Mounds</a:t>
            </a:r>
          </a:p>
        </p:txBody>
      </p:sp>
      <p:sp>
        <p:nvSpPr>
          <p:cNvPr id="89093" name="Line 6">
            <a:extLst>
              <a:ext uri="{FF2B5EF4-FFF2-40B4-BE49-F238E27FC236}">
                <a16:creationId xmlns:a16="http://schemas.microsoft.com/office/drawing/2014/main" id="{D4C85335-5E0B-39E0-954A-030228A3532A}"/>
              </a:ext>
            </a:extLst>
          </p:cNvPr>
          <p:cNvSpPr>
            <a:spLocks noChangeShapeType="1"/>
          </p:cNvSpPr>
          <p:nvPr/>
        </p:nvSpPr>
        <p:spPr bwMode="auto">
          <a:xfrm>
            <a:off x="4343400" y="4343400"/>
            <a:ext cx="685800" cy="4572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Line 7">
            <a:extLst>
              <a:ext uri="{FF2B5EF4-FFF2-40B4-BE49-F238E27FC236}">
                <a16:creationId xmlns:a16="http://schemas.microsoft.com/office/drawing/2014/main" id="{F3B6EE8A-20D0-033D-3477-A75CF3D56777}"/>
              </a:ext>
            </a:extLst>
          </p:cNvPr>
          <p:cNvSpPr>
            <a:spLocks noChangeShapeType="1"/>
          </p:cNvSpPr>
          <p:nvPr/>
        </p:nvSpPr>
        <p:spPr bwMode="auto">
          <a:xfrm flipH="1">
            <a:off x="3657600" y="4343400"/>
            <a:ext cx="381000" cy="533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9095" name="Picture 8" descr="DSC00033">
            <a:extLst>
              <a:ext uri="{FF2B5EF4-FFF2-40B4-BE49-F238E27FC236}">
                <a16:creationId xmlns:a16="http://schemas.microsoft.com/office/drawing/2014/main" id="{68EB2CF2-1D4B-A303-984D-86B2639B4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4" y="3348038"/>
            <a:ext cx="4840287" cy="291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Line 9">
            <a:extLst>
              <a:ext uri="{FF2B5EF4-FFF2-40B4-BE49-F238E27FC236}">
                <a16:creationId xmlns:a16="http://schemas.microsoft.com/office/drawing/2014/main" id="{FD25AA0B-13FE-7A99-AB70-6DC6F84E74D8}"/>
              </a:ext>
            </a:extLst>
          </p:cNvPr>
          <p:cNvSpPr>
            <a:spLocks noChangeShapeType="1"/>
          </p:cNvSpPr>
          <p:nvPr/>
        </p:nvSpPr>
        <p:spPr bwMode="auto">
          <a:xfrm>
            <a:off x="7467600" y="3886200"/>
            <a:ext cx="152400" cy="17526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7" name="Text Box 10">
            <a:extLst>
              <a:ext uri="{FF2B5EF4-FFF2-40B4-BE49-F238E27FC236}">
                <a16:creationId xmlns:a16="http://schemas.microsoft.com/office/drawing/2014/main" id="{AF57AB27-D595-52EF-7337-10C5E7E4E342}"/>
              </a:ext>
            </a:extLst>
          </p:cNvPr>
          <p:cNvSpPr txBox="1">
            <a:spLocks noChangeArrowheads="1"/>
          </p:cNvSpPr>
          <p:nvPr/>
        </p:nvSpPr>
        <p:spPr bwMode="auto">
          <a:xfrm>
            <a:off x="5791200" y="3429001"/>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2">
                    <a:lumMod val="10000"/>
                  </a:schemeClr>
                </a:solidFill>
              </a:rPr>
              <a:t>Lower wet spot as an inclusion in the landscape</a:t>
            </a:r>
          </a:p>
        </p:txBody>
      </p:sp>
      <p:pic>
        <p:nvPicPr>
          <p:cNvPr id="89098" name="Picture 11" descr="chestnut1">
            <a:extLst>
              <a:ext uri="{FF2B5EF4-FFF2-40B4-BE49-F238E27FC236}">
                <a16:creationId xmlns:a16="http://schemas.microsoft.com/office/drawing/2014/main" id="{84F37431-4F68-3FD6-C8BB-7D505F158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3" b="417"/>
          <a:stretch>
            <a:fillRect/>
          </a:stretch>
        </p:blipFill>
        <p:spPr bwMode="auto">
          <a:xfrm>
            <a:off x="1517652" y="649868"/>
            <a:ext cx="3438525" cy="26965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9" name="Text Box 12">
            <a:extLst>
              <a:ext uri="{FF2B5EF4-FFF2-40B4-BE49-F238E27FC236}">
                <a16:creationId xmlns:a16="http://schemas.microsoft.com/office/drawing/2014/main" id="{6818566F-1DB9-00C9-F378-C0FA42445A9B}"/>
              </a:ext>
            </a:extLst>
          </p:cNvPr>
          <p:cNvSpPr txBox="1">
            <a:spLocks noChangeArrowheads="1"/>
          </p:cNvSpPr>
          <p:nvPr/>
        </p:nvSpPr>
        <p:spPr bwMode="auto">
          <a:xfrm>
            <a:off x="1524000" y="3505201"/>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2">
                    <a:lumMod val="10000"/>
                  </a:schemeClr>
                </a:solidFill>
                <a:latin typeface="Lato" panose="020F0502020204030203" pitchFamily="34" charset="0"/>
              </a:rPr>
              <a:t>Soil map unit (flats) with mound inclusions</a:t>
            </a:r>
          </a:p>
        </p:txBody>
      </p:sp>
    </p:spTree>
    <p:extLst>
      <p:ext uri="{BB962C8B-B14F-4D97-AF65-F5344CB8AC3E}">
        <p14:creationId xmlns:p14="http://schemas.microsoft.com/office/powerpoint/2010/main" val="2195632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E0FB7A7A-462E-B6E7-CB61-6B37E4A6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9" r="1099"/>
          <a:stretch>
            <a:fillRect/>
          </a:stretch>
        </p:blipFill>
        <p:spPr bwMode="auto">
          <a:xfrm>
            <a:off x="1543051" y="688181"/>
            <a:ext cx="9134474" cy="552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a:extLst>
              <a:ext uri="{FF2B5EF4-FFF2-40B4-BE49-F238E27FC236}">
                <a16:creationId xmlns:a16="http://schemas.microsoft.com/office/drawing/2014/main" id="{6CAFAF31-DF08-1203-F404-D1311FBAC4FF}"/>
              </a:ext>
            </a:extLst>
          </p:cNvPr>
          <p:cNvSpPr txBox="1">
            <a:spLocks noChangeArrowheads="1"/>
          </p:cNvSpPr>
          <p:nvPr/>
        </p:nvSpPr>
        <p:spPr bwMode="auto">
          <a:xfrm>
            <a:off x="3217863" y="5397057"/>
            <a:ext cx="5784850" cy="64135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2">
                    <a:lumMod val="10000"/>
                  </a:schemeClr>
                </a:solidFill>
                <a:latin typeface="Lato" panose="020F0502020204030203" pitchFamily="34" charset="0"/>
              </a:rPr>
              <a:t>These dark spots in this area are inclusions.</a:t>
            </a:r>
          </a:p>
          <a:p>
            <a:pPr algn="ctr" eaLnBrk="1" hangingPunct="1">
              <a:spcBef>
                <a:spcPct val="0"/>
              </a:spcBef>
              <a:buFontTx/>
              <a:buNone/>
            </a:pPr>
            <a:r>
              <a:rPr lang="en-US" altLang="en-US" sz="1800" b="1" dirty="0">
                <a:solidFill>
                  <a:schemeClr val="bg2">
                    <a:lumMod val="10000"/>
                  </a:schemeClr>
                </a:solidFill>
                <a:latin typeface="Lato" panose="020F0502020204030203" pitchFamily="34" charset="0"/>
              </a:rPr>
              <a:t>They are slightly lower than the surrounding landscape</a:t>
            </a:r>
          </a:p>
        </p:txBody>
      </p:sp>
      <p:sp>
        <p:nvSpPr>
          <p:cNvPr id="91140" name="Line 5">
            <a:extLst>
              <a:ext uri="{FF2B5EF4-FFF2-40B4-BE49-F238E27FC236}">
                <a16:creationId xmlns:a16="http://schemas.microsoft.com/office/drawing/2014/main" id="{A03375E4-3782-CEE6-982B-81D4A0E9EA3E}"/>
              </a:ext>
            </a:extLst>
          </p:cNvPr>
          <p:cNvSpPr>
            <a:spLocks noChangeShapeType="1"/>
          </p:cNvSpPr>
          <p:nvPr/>
        </p:nvSpPr>
        <p:spPr bwMode="auto">
          <a:xfrm flipV="1">
            <a:off x="5105400" y="3352800"/>
            <a:ext cx="1219200" cy="204425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1" name="Line 6">
            <a:extLst>
              <a:ext uri="{FF2B5EF4-FFF2-40B4-BE49-F238E27FC236}">
                <a16:creationId xmlns:a16="http://schemas.microsoft.com/office/drawing/2014/main" id="{D9FD265F-F917-744E-3C24-B31FA65B050C}"/>
              </a:ext>
            </a:extLst>
          </p:cNvPr>
          <p:cNvSpPr>
            <a:spLocks noChangeShapeType="1"/>
          </p:cNvSpPr>
          <p:nvPr/>
        </p:nvSpPr>
        <p:spPr bwMode="auto">
          <a:xfrm flipV="1">
            <a:off x="4648200" y="4191000"/>
            <a:ext cx="457200" cy="1125279"/>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61518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13AD0D70-EAAB-9749-7908-2B4DB025FCEC}"/>
              </a:ext>
            </a:extLst>
          </p:cNvPr>
          <p:cNvSpPr txBox="1">
            <a:spLocks noChangeArrowheads="1"/>
          </p:cNvSpPr>
          <p:nvPr/>
        </p:nvSpPr>
        <p:spPr bwMode="auto">
          <a:xfrm>
            <a:off x="5486400" y="689154"/>
            <a:ext cx="65436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accent4"/>
                </a:solidFill>
                <a:latin typeface="Montserrat" pitchFamily="2" charset="0"/>
              </a:rPr>
              <a:t>What is a Soil Mapping ASSOCIATION?</a:t>
            </a:r>
          </a:p>
        </p:txBody>
      </p:sp>
      <p:sp>
        <p:nvSpPr>
          <p:cNvPr id="66563" name="Text Box 3">
            <a:extLst>
              <a:ext uri="{FF2B5EF4-FFF2-40B4-BE49-F238E27FC236}">
                <a16:creationId xmlns:a16="http://schemas.microsoft.com/office/drawing/2014/main" id="{54131EBD-75A6-44F3-300C-5123556A47F8}"/>
              </a:ext>
            </a:extLst>
          </p:cNvPr>
          <p:cNvSpPr txBox="1">
            <a:spLocks noChangeArrowheads="1"/>
          </p:cNvSpPr>
          <p:nvPr/>
        </p:nvSpPr>
        <p:spPr bwMode="auto">
          <a:xfrm>
            <a:off x="5419614" y="1373225"/>
            <a:ext cx="6619875" cy="108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Compare a soil mapping ASSOCIATION to this </a:t>
            </a:r>
            <a:r>
              <a:rPr lang="en-US" altLang="en-US" sz="1800" dirty="0" err="1">
                <a:solidFill>
                  <a:schemeClr val="bg2">
                    <a:lumMod val="10000"/>
                  </a:schemeClr>
                </a:solidFill>
                <a:latin typeface="Lato" panose="020F0502020204030203" pitchFamily="34" charset="0"/>
              </a:rPr>
              <a:t>Apaloosa</a:t>
            </a:r>
            <a:r>
              <a:rPr lang="en-US" altLang="en-US" sz="1800" dirty="0">
                <a:solidFill>
                  <a:schemeClr val="bg2">
                    <a:lumMod val="10000"/>
                  </a:schemeClr>
                </a:solidFill>
                <a:latin typeface="Lato" panose="020F0502020204030203" pitchFamily="34" charset="0"/>
              </a:rPr>
              <a:t> horse</a:t>
            </a:r>
          </a:p>
          <a:p>
            <a:pPr marL="285750" indent="-285750">
              <a:spcBef>
                <a:spcPct val="0"/>
              </a:spcBef>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The white area is large enough that it could be delineated separately from the red.</a:t>
            </a:r>
          </a:p>
        </p:txBody>
      </p:sp>
      <p:sp>
        <p:nvSpPr>
          <p:cNvPr id="66564" name="Text Box 4">
            <a:extLst>
              <a:ext uri="{FF2B5EF4-FFF2-40B4-BE49-F238E27FC236}">
                <a16:creationId xmlns:a16="http://schemas.microsoft.com/office/drawing/2014/main" id="{8DA9F6A7-B452-6722-25DF-9BD137339B79}"/>
              </a:ext>
            </a:extLst>
          </p:cNvPr>
          <p:cNvSpPr txBox="1">
            <a:spLocks noChangeArrowheads="1"/>
          </p:cNvSpPr>
          <p:nvPr/>
        </p:nvSpPr>
        <p:spPr bwMode="auto">
          <a:xfrm>
            <a:off x="1257300" y="3781425"/>
            <a:ext cx="3886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200" dirty="0">
                <a:solidFill>
                  <a:schemeClr val="bg2">
                    <a:lumMod val="10000"/>
                  </a:schemeClr>
                </a:solidFill>
                <a:latin typeface="Lato" panose="020F0502020204030203" pitchFamily="34" charset="0"/>
              </a:rPr>
              <a:t>Associations are two or more kinds of soil occurring in a discernable pattern that they </a:t>
            </a:r>
            <a:r>
              <a:rPr lang="en-US" altLang="en-US" sz="2200" i="1" u="sng" dirty="0">
                <a:solidFill>
                  <a:schemeClr val="bg2">
                    <a:lumMod val="10000"/>
                  </a:schemeClr>
                </a:solidFill>
                <a:highlight>
                  <a:srgbClr val="FFFF00"/>
                </a:highlight>
                <a:latin typeface="Lato" panose="020F0502020204030203" pitchFamily="34" charset="0"/>
              </a:rPr>
              <a:t>could be</a:t>
            </a:r>
            <a:r>
              <a:rPr lang="en-US" altLang="en-US" sz="2200" dirty="0">
                <a:solidFill>
                  <a:schemeClr val="bg2">
                    <a:lumMod val="10000"/>
                  </a:schemeClr>
                </a:solidFill>
                <a:highlight>
                  <a:srgbClr val="FFFF00"/>
                </a:highlight>
                <a:latin typeface="Lato" panose="020F0502020204030203" pitchFamily="34" charset="0"/>
              </a:rPr>
              <a:t> </a:t>
            </a:r>
            <a:r>
              <a:rPr lang="en-US" altLang="en-US" sz="2200" dirty="0">
                <a:solidFill>
                  <a:schemeClr val="bg2">
                    <a:lumMod val="10000"/>
                  </a:schemeClr>
                </a:solidFill>
                <a:latin typeface="Lato" panose="020F0502020204030203" pitchFamily="34" charset="0"/>
              </a:rPr>
              <a:t>shown separately on a soil map; but land use does not necessitate this.</a:t>
            </a:r>
          </a:p>
        </p:txBody>
      </p:sp>
      <p:pic>
        <p:nvPicPr>
          <p:cNvPr id="66565" name="Picture 5" descr="blanket3">
            <a:extLst>
              <a:ext uri="{FF2B5EF4-FFF2-40B4-BE49-F238E27FC236}">
                <a16:creationId xmlns:a16="http://schemas.microsoft.com/office/drawing/2014/main" id="{29702EBC-14CE-5B82-8ACF-BE69AC838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69212"/>
            <a:ext cx="3475039" cy="278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a:extLst>
              <a:ext uri="{FF2B5EF4-FFF2-40B4-BE49-F238E27FC236}">
                <a16:creationId xmlns:a16="http://schemas.microsoft.com/office/drawing/2014/main" id="{DE8F06D0-1C80-0B92-163C-35BE3B0BE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3354388"/>
            <a:ext cx="5268912"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7">
            <a:extLst>
              <a:ext uri="{FF2B5EF4-FFF2-40B4-BE49-F238E27FC236}">
                <a16:creationId xmlns:a16="http://schemas.microsoft.com/office/drawing/2014/main" id="{88E54298-C451-3E11-A219-E61ABF2FCC35}"/>
              </a:ext>
            </a:extLst>
          </p:cNvPr>
          <p:cNvSpPr txBox="1">
            <a:spLocks noChangeArrowheads="1"/>
          </p:cNvSpPr>
          <p:nvPr/>
        </p:nvSpPr>
        <p:spPr bwMode="auto">
          <a:xfrm>
            <a:off x="5334000" y="3429000"/>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Soil map unit that has large areas of different soil, but land use does not necessitate separation</a:t>
            </a:r>
          </a:p>
        </p:txBody>
      </p:sp>
      <p:sp>
        <p:nvSpPr>
          <p:cNvPr id="66568" name="Line 8">
            <a:extLst>
              <a:ext uri="{FF2B5EF4-FFF2-40B4-BE49-F238E27FC236}">
                <a16:creationId xmlns:a16="http://schemas.microsoft.com/office/drawing/2014/main" id="{9C61C415-F3D3-BA89-AAAA-6E7DECAA0755}"/>
              </a:ext>
            </a:extLst>
          </p:cNvPr>
          <p:cNvSpPr>
            <a:spLocks noChangeShapeType="1"/>
          </p:cNvSpPr>
          <p:nvPr/>
        </p:nvSpPr>
        <p:spPr bwMode="auto">
          <a:xfrm>
            <a:off x="6629400" y="4343400"/>
            <a:ext cx="152400" cy="7620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Line 9">
            <a:extLst>
              <a:ext uri="{FF2B5EF4-FFF2-40B4-BE49-F238E27FC236}">
                <a16:creationId xmlns:a16="http://schemas.microsoft.com/office/drawing/2014/main" id="{DC7D1D92-8009-B97B-FFCB-AF289DC5E388}"/>
              </a:ext>
            </a:extLst>
          </p:cNvPr>
          <p:cNvSpPr>
            <a:spLocks noChangeShapeType="1"/>
          </p:cNvSpPr>
          <p:nvPr/>
        </p:nvSpPr>
        <p:spPr bwMode="auto">
          <a:xfrm>
            <a:off x="6781800" y="4267200"/>
            <a:ext cx="1968795" cy="1495647"/>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0" name="Text Box 10">
            <a:extLst>
              <a:ext uri="{FF2B5EF4-FFF2-40B4-BE49-F238E27FC236}">
                <a16:creationId xmlns:a16="http://schemas.microsoft.com/office/drawing/2014/main" id="{963942CB-2D89-060E-BE68-9DE1A355F459}"/>
              </a:ext>
            </a:extLst>
          </p:cNvPr>
          <p:cNvSpPr txBox="1">
            <a:spLocks noChangeArrowheads="1"/>
          </p:cNvSpPr>
          <p:nvPr/>
        </p:nvSpPr>
        <p:spPr bwMode="auto">
          <a:xfrm>
            <a:off x="5494042" y="2532279"/>
            <a:ext cx="518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lgn="ctr" eaLnBrk="1" hangingPunct="1">
              <a:buClr>
                <a:schemeClr val="accent1"/>
              </a:buClr>
              <a:buFont typeface="Wingdings" panose="05000000000000000000" pitchFamily="2" charset="2"/>
              <a:buChar char="§"/>
            </a:pPr>
            <a:r>
              <a:rPr lang="en-US" altLang="en-US" sz="1800" dirty="0">
                <a:solidFill>
                  <a:schemeClr val="bg2">
                    <a:lumMod val="10000"/>
                  </a:schemeClr>
                </a:solidFill>
                <a:latin typeface="Lato" panose="020F0502020204030203" pitchFamily="34" charset="0"/>
              </a:rPr>
              <a:t>Example: CRB Corrigan-Rayburn </a:t>
            </a:r>
            <a:r>
              <a:rPr lang="en-US" altLang="en-US" sz="1800" i="1" u="sng" dirty="0">
                <a:solidFill>
                  <a:schemeClr val="bg2">
                    <a:lumMod val="10000"/>
                  </a:schemeClr>
                </a:solidFill>
                <a:latin typeface="Lato" panose="020F0502020204030203" pitchFamily="34" charset="0"/>
              </a:rPr>
              <a:t>association</a:t>
            </a:r>
            <a:r>
              <a:rPr lang="en-US" altLang="en-US" sz="1800" dirty="0">
                <a:solidFill>
                  <a:schemeClr val="bg2">
                    <a:lumMod val="10000"/>
                  </a:schemeClr>
                </a:solidFill>
                <a:latin typeface="Lato" panose="020F0502020204030203" pitchFamily="34" charset="0"/>
              </a:rPr>
              <a:t>, gently undulating</a:t>
            </a:r>
          </a:p>
        </p:txBody>
      </p:sp>
    </p:spTree>
    <p:extLst>
      <p:ext uri="{BB962C8B-B14F-4D97-AF65-F5344CB8AC3E}">
        <p14:creationId xmlns:p14="http://schemas.microsoft.com/office/powerpoint/2010/main" val="1302996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85872AA4-06C4-7369-5632-C8A12F060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2" y="3005141"/>
            <a:ext cx="5486400" cy="327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a:extLst>
              <a:ext uri="{FF2B5EF4-FFF2-40B4-BE49-F238E27FC236}">
                <a16:creationId xmlns:a16="http://schemas.microsoft.com/office/drawing/2014/main" id="{041B2187-BDC5-FB89-B05B-C6C790E4A64B}"/>
              </a:ext>
            </a:extLst>
          </p:cNvPr>
          <p:cNvSpPr txBox="1">
            <a:spLocks noChangeArrowheads="1"/>
          </p:cNvSpPr>
          <p:nvPr/>
        </p:nvSpPr>
        <p:spPr bwMode="auto">
          <a:xfrm>
            <a:off x="4229100" y="576260"/>
            <a:ext cx="7336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4"/>
                </a:solidFill>
                <a:latin typeface="Montserrat" pitchFamily="2" charset="0"/>
              </a:rPr>
              <a:t>What is a Soil Mapping COMPLEX?</a:t>
            </a:r>
          </a:p>
        </p:txBody>
      </p:sp>
      <p:sp>
        <p:nvSpPr>
          <p:cNvPr id="58372" name="Text Box 4">
            <a:extLst>
              <a:ext uri="{FF2B5EF4-FFF2-40B4-BE49-F238E27FC236}">
                <a16:creationId xmlns:a16="http://schemas.microsoft.com/office/drawing/2014/main" id="{954E5C70-20AB-371B-E0E9-0330796D7C73}"/>
              </a:ext>
            </a:extLst>
          </p:cNvPr>
          <p:cNvSpPr txBox="1">
            <a:spLocks noChangeArrowheads="1"/>
          </p:cNvSpPr>
          <p:nvPr/>
        </p:nvSpPr>
        <p:spPr bwMode="auto">
          <a:xfrm>
            <a:off x="6515100" y="3448844"/>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2">
                    <a:lumMod val="10000"/>
                  </a:schemeClr>
                </a:solidFill>
                <a:latin typeface="Lato" panose="020F0502020204030203" pitchFamily="34" charset="0"/>
              </a:rPr>
              <a:t>Soil map unit that has a combination of flats and mounds</a:t>
            </a:r>
          </a:p>
        </p:txBody>
      </p:sp>
      <p:sp>
        <p:nvSpPr>
          <p:cNvPr id="58373" name="Text Box 5">
            <a:extLst>
              <a:ext uri="{FF2B5EF4-FFF2-40B4-BE49-F238E27FC236}">
                <a16:creationId xmlns:a16="http://schemas.microsoft.com/office/drawing/2014/main" id="{194C0BA4-3BD5-6390-1E03-E72CD6FCAD8F}"/>
              </a:ext>
            </a:extLst>
          </p:cNvPr>
          <p:cNvSpPr txBox="1">
            <a:spLocks noChangeArrowheads="1"/>
          </p:cNvSpPr>
          <p:nvPr/>
        </p:nvSpPr>
        <p:spPr bwMode="auto">
          <a:xfrm>
            <a:off x="3562350" y="1134978"/>
            <a:ext cx="6248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Compare a soil mapping COMPLEX to this red paint horse</a:t>
            </a:r>
          </a:p>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What color is it?</a:t>
            </a:r>
          </a:p>
          <a:p>
            <a:pPr marL="342900" indent="-342900">
              <a:spcBef>
                <a:spcPct val="0"/>
              </a:spcBef>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Is it white with red spots, or red with white spots?</a:t>
            </a:r>
          </a:p>
        </p:txBody>
      </p:sp>
      <p:sp>
        <p:nvSpPr>
          <p:cNvPr id="58374" name="Text Box 6">
            <a:extLst>
              <a:ext uri="{FF2B5EF4-FFF2-40B4-BE49-F238E27FC236}">
                <a16:creationId xmlns:a16="http://schemas.microsoft.com/office/drawing/2014/main" id="{D2F8BB3A-B8BC-6B5C-20CB-DFD2BCE241A1}"/>
              </a:ext>
            </a:extLst>
          </p:cNvPr>
          <p:cNvSpPr txBox="1">
            <a:spLocks noChangeArrowheads="1"/>
          </p:cNvSpPr>
          <p:nvPr/>
        </p:nvSpPr>
        <p:spPr bwMode="auto">
          <a:xfrm>
            <a:off x="495300" y="3917951"/>
            <a:ext cx="422555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Clr>
                <a:schemeClr val="accent1"/>
              </a:buClr>
              <a:buFont typeface="Wingdings" panose="05000000000000000000" pitchFamily="2" charset="2"/>
              <a:buChar char="§"/>
            </a:pPr>
            <a:r>
              <a:rPr lang="en-US" altLang="en-US" sz="2400" dirty="0">
                <a:solidFill>
                  <a:schemeClr val="bg2">
                    <a:lumMod val="10000"/>
                  </a:schemeClr>
                </a:solidFill>
                <a:latin typeface="Lato" panose="020F0502020204030203" pitchFamily="34" charset="0"/>
              </a:rPr>
              <a:t>Complexes are two or more kinds of soil occurring in such an intricate pattern that they </a:t>
            </a:r>
            <a:r>
              <a:rPr lang="en-US" altLang="en-US" sz="2400" i="1" u="sng" dirty="0">
                <a:solidFill>
                  <a:schemeClr val="bg2">
                    <a:lumMod val="10000"/>
                  </a:schemeClr>
                </a:solidFill>
                <a:latin typeface="Lato" panose="020F0502020204030203" pitchFamily="34" charset="0"/>
              </a:rPr>
              <a:t>cannot</a:t>
            </a:r>
            <a:r>
              <a:rPr lang="en-US" altLang="en-US" sz="2400" dirty="0">
                <a:solidFill>
                  <a:schemeClr val="bg2">
                    <a:lumMod val="10000"/>
                  </a:schemeClr>
                </a:solidFill>
                <a:latin typeface="Lato" panose="020F0502020204030203" pitchFamily="34" charset="0"/>
              </a:rPr>
              <a:t> be shown separately on a soil map.</a:t>
            </a:r>
          </a:p>
        </p:txBody>
      </p:sp>
      <p:sp>
        <p:nvSpPr>
          <p:cNvPr id="58375" name="Line 7">
            <a:extLst>
              <a:ext uri="{FF2B5EF4-FFF2-40B4-BE49-F238E27FC236}">
                <a16:creationId xmlns:a16="http://schemas.microsoft.com/office/drawing/2014/main" id="{0C5897E7-0054-A061-D2E1-11D9BB420084}"/>
              </a:ext>
            </a:extLst>
          </p:cNvPr>
          <p:cNvSpPr>
            <a:spLocks noChangeShapeType="1"/>
          </p:cNvSpPr>
          <p:nvPr/>
        </p:nvSpPr>
        <p:spPr bwMode="auto">
          <a:xfrm flipH="1">
            <a:off x="7848599" y="4090194"/>
            <a:ext cx="790797" cy="1472405"/>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6" name="Line 8">
            <a:extLst>
              <a:ext uri="{FF2B5EF4-FFF2-40B4-BE49-F238E27FC236}">
                <a16:creationId xmlns:a16="http://schemas.microsoft.com/office/drawing/2014/main" id="{BB33FF4C-B8C4-CC5A-5A0D-C3EC407A4F42}"/>
              </a:ext>
            </a:extLst>
          </p:cNvPr>
          <p:cNvSpPr>
            <a:spLocks noChangeShapeType="1"/>
          </p:cNvSpPr>
          <p:nvPr/>
        </p:nvSpPr>
        <p:spPr bwMode="auto">
          <a:xfrm flipH="1">
            <a:off x="6096000" y="4243389"/>
            <a:ext cx="1495647" cy="1090611"/>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7" name="Line 9">
            <a:extLst>
              <a:ext uri="{FF2B5EF4-FFF2-40B4-BE49-F238E27FC236}">
                <a16:creationId xmlns:a16="http://schemas.microsoft.com/office/drawing/2014/main" id="{061DC1CF-CFBD-B445-1F48-026BD4E8571A}"/>
              </a:ext>
            </a:extLst>
          </p:cNvPr>
          <p:cNvSpPr>
            <a:spLocks noChangeShapeType="1"/>
          </p:cNvSpPr>
          <p:nvPr/>
        </p:nvSpPr>
        <p:spPr bwMode="auto">
          <a:xfrm>
            <a:off x="9810750" y="4090194"/>
            <a:ext cx="171450" cy="1166585"/>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8" name="Line 10">
            <a:extLst>
              <a:ext uri="{FF2B5EF4-FFF2-40B4-BE49-F238E27FC236}">
                <a16:creationId xmlns:a16="http://schemas.microsoft.com/office/drawing/2014/main" id="{D2A2CA0A-5252-5D4D-5B9C-82C7A2D63039}"/>
              </a:ext>
            </a:extLst>
          </p:cNvPr>
          <p:cNvSpPr>
            <a:spLocks noChangeShapeType="1"/>
          </p:cNvSpPr>
          <p:nvPr/>
        </p:nvSpPr>
        <p:spPr bwMode="auto">
          <a:xfrm>
            <a:off x="8696549" y="4090194"/>
            <a:ext cx="1285651" cy="1929605"/>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8379" name="Picture 11" descr="tobiano2">
            <a:extLst>
              <a:ext uri="{FF2B5EF4-FFF2-40B4-BE49-F238E27FC236}">
                <a16:creationId xmlns:a16="http://schemas.microsoft.com/office/drawing/2014/main" id="{720416D5-0341-D8DF-7673-7835935D9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7" y="809624"/>
            <a:ext cx="2736057" cy="2924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80" name="Text Box 12">
            <a:extLst>
              <a:ext uri="{FF2B5EF4-FFF2-40B4-BE49-F238E27FC236}">
                <a16:creationId xmlns:a16="http://schemas.microsoft.com/office/drawing/2014/main" id="{95290ABD-BC1D-687B-C98D-DDC9D3BB8190}"/>
              </a:ext>
            </a:extLst>
          </p:cNvPr>
          <p:cNvSpPr txBox="1">
            <a:spLocks noChangeArrowheads="1"/>
          </p:cNvSpPr>
          <p:nvPr/>
        </p:nvSpPr>
        <p:spPr bwMode="auto">
          <a:xfrm>
            <a:off x="3562350" y="2593974"/>
            <a:ext cx="6953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buClr>
                <a:schemeClr val="accent1"/>
              </a:buClr>
              <a:buFont typeface="Wingdings" panose="05000000000000000000" pitchFamily="2" charset="2"/>
              <a:buChar char="§"/>
            </a:pPr>
            <a:r>
              <a:rPr lang="en-US" altLang="en-US" sz="2000" dirty="0">
                <a:solidFill>
                  <a:schemeClr val="bg2">
                    <a:lumMod val="10000"/>
                  </a:schemeClr>
                </a:solidFill>
                <a:latin typeface="Lato" panose="020F0502020204030203" pitchFamily="34" charset="0"/>
              </a:rPr>
              <a:t>Example: Oz Ozias-</a:t>
            </a:r>
            <a:r>
              <a:rPr lang="en-US" altLang="en-US" sz="2000" dirty="0" err="1">
                <a:solidFill>
                  <a:schemeClr val="bg2">
                    <a:lumMod val="10000"/>
                  </a:schemeClr>
                </a:solidFill>
                <a:latin typeface="Lato" panose="020F0502020204030203" pitchFamily="34" charset="0"/>
              </a:rPr>
              <a:t>Pophers</a:t>
            </a:r>
            <a:r>
              <a:rPr lang="en-US" altLang="en-US" sz="2000" dirty="0">
                <a:solidFill>
                  <a:schemeClr val="bg2">
                    <a:lumMod val="10000"/>
                  </a:schemeClr>
                </a:solidFill>
                <a:latin typeface="Lato" panose="020F0502020204030203" pitchFamily="34" charset="0"/>
              </a:rPr>
              <a:t> </a:t>
            </a:r>
            <a:r>
              <a:rPr lang="en-US" altLang="en-US" sz="2000" i="1" u="sng" dirty="0">
                <a:solidFill>
                  <a:schemeClr val="bg2">
                    <a:lumMod val="10000"/>
                  </a:schemeClr>
                </a:solidFill>
                <a:latin typeface="Lato" panose="020F0502020204030203" pitchFamily="34" charset="0"/>
              </a:rPr>
              <a:t>complex</a:t>
            </a:r>
            <a:r>
              <a:rPr lang="en-US" altLang="en-US" sz="2000" dirty="0">
                <a:solidFill>
                  <a:schemeClr val="bg2">
                    <a:lumMod val="10000"/>
                  </a:schemeClr>
                </a:solidFill>
                <a:latin typeface="Lato" panose="020F0502020204030203" pitchFamily="34" charset="0"/>
              </a:rPr>
              <a:t>, frequently flooded</a:t>
            </a:r>
          </a:p>
        </p:txBody>
      </p:sp>
    </p:spTree>
    <p:extLst>
      <p:ext uri="{BB962C8B-B14F-4D97-AF65-F5344CB8AC3E}">
        <p14:creationId xmlns:p14="http://schemas.microsoft.com/office/powerpoint/2010/main" val="41100523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oil_Complex">
            <a:extLst>
              <a:ext uri="{FF2B5EF4-FFF2-40B4-BE49-F238E27FC236}">
                <a16:creationId xmlns:a16="http://schemas.microsoft.com/office/drawing/2014/main" id="{9E214239-B35A-E1AD-2BB0-A946519A4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95325"/>
            <a:ext cx="9144000" cy="555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08F3E72B-5555-A872-CBAA-396624D6A6EF}"/>
              </a:ext>
            </a:extLst>
          </p:cNvPr>
          <p:cNvSpPr txBox="1">
            <a:spLocks noChangeArrowheads="1"/>
          </p:cNvSpPr>
          <p:nvPr/>
        </p:nvSpPr>
        <p:spPr bwMode="auto">
          <a:xfrm>
            <a:off x="1828800" y="6096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2">
                    <a:lumMod val="10000"/>
                  </a:schemeClr>
                </a:solidFill>
                <a:latin typeface="Montserrat" pitchFamily="2" charset="0"/>
              </a:rPr>
              <a:t>What is a Soil Mapping COMPLEX?</a:t>
            </a:r>
          </a:p>
        </p:txBody>
      </p:sp>
      <p:sp>
        <p:nvSpPr>
          <p:cNvPr id="60420" name="Line 4">
            <a:extLst>
              <a:ext uri="{FF2B5EF4-FFF2-40B4-BE49-F238E27FC236}">
                <a16:creationId xmlns:a16="http://schemas.microsoft.com/office/drawing/2014/main" id="{6ED0C2FD-E42C-3C53-479C-91F4D945D4A8}"/>
              </a:ext>
            </a:extLst>
          </p:cNvPr>
          <p:cNvSpPr>
            <a:spLocks noChangeShapeType="1"/>
          </p:cNvSpPr>
          <p:nvPr/>
        </p:nvSpPr>
        <p:spPr bwMode="auto">
          <a:xfrm>
            <a:off x="4038600" y="1600200"/>
            <a:ext cx="838200" cy="18288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1" name="Line 5">
            <a:extLst>
              <a:ext uri="{FF2B5EF4-FFF2-40B4-BE49-F238E27FC236}">
                <a16:creationId xmlns:a16="http://schemas.microsoft.com/office/drawing/2014/main" id="{517AF894-5FAE-3FFD-99DC-5D354C70DA23}"/>
              </a:ext>
            </a:extLst>
          </p:cNvPr>
          <p:cNvSpPr>
            <a:spLocks noChangeShapeType="1"/>
          </p:cNvSpPr>
          <p:nvPr/>
        </p:nvSpPr>
        <p:spPr bwMode="auto">
          <a:xfrm>
            <a:off x="5257800" y="1752600"/>
            <a:ext cx="1676400" cy="1076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2" name="Line 6">
            <a:extLst>
              <a:ext uri="{FF2B5EF4-FFF2-40B4-BE49-F238E27FC236}">
                <a16:creationId xmlns:a16="http://schemas.microsoft.com/office/drawing/2014/main" id="{09204964-D826-3D53-2CC5-635478F6E7D6}"/>
              </a:ext>
            </a:extLst>
          </p:cNvPr>
          <p:cNvSpPr>
            <a:spLocks noChangeShapeType="1"/>
          </p:cNvSpPr>
          <p:nvPr/>
        </p:nvSpPr>
        <p:spPr bwMode="auto">
          <a:xfrm>
            <a:off x="3352800" y="1600200"/>
            <a:ext cx="1143000" cy="3200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3" name="Text Box 7">
            <a:extLst>
              <a:ext uri="{FF2B5EF4-FFF2-40B4-BE49-F238E27FC236}">
                <a16:creationId xmlns:a16="http://schemas.microsoft.com/office/drawing/2014/main" id="{65183B3D-2E22-EE7B-6039-9678A897BC1A}"/>
              </a:ext>
            </a:extLst>
          </p:cNvPr>
          <p:cNvSpPr txBox="1">
            <a:spLocks noChangeArrowheads="1"/>
          </p:cNvSpPr>
          <p:nvPr/>
        </p:nvSpPr>
        <p:spPr bwMode="auto">
          <a:xfrm>
            <a:off x="7620000" y="1524000"/>
            <a:ext cx="2590800"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solidFill>
                  <a:schemeClr val="bg2">
                    <a:lumMod val="10000"/>
                  </a:schemeClr>
                </a:solidFill>
                <a:latin typeface="Lato" panose="020F0502020204030203" pitchFamily="34" charset="0"/>
                <a:ea typeface="ADLaM Display" panose="02010000000000000000" pitchFamily="2" charset="0"/>
                <a:cs typeface="ADLaM Display" panose="02010000000000000000" pitchFamily="2" charset="0"/>
              </a:rPr>
              <a:t>The white spots in these map units on this aerial photograph are mounds (often called pimple mounds) associated with flats.</a:t>
            </a:r>
          </a:p>
        </p:txBody>
      </p:sp>
      <p:sp>
        <p:nvSpPr>
          <p:cNvPr id="60424" name="Line 8">
            <a:extLst>
              <a:ext uri="{FF2B5EF4-FFF2-40B4-BE49-F238E27FC236}">
                <a16:creationId xmlns:a16="http://schemas.microsoft.com/office/drawing/2014/main" id="{66653F86-005C-9846-C367-4C0A18D91A34}"/>
              </a:ext>
            </a:extLst>
          </p:cNvPr>
          <p:cNvSpPr>
            <a:spLocks noChangeShapeType="1"/>
          </p:cNvSpPr>
          <p:nvPr/>
        </p:nvSpPr>
        <p:spPr bwMode="auto">
          <a:xfrm flipH="1">
            <a:off x="2514600" y="1600200"/>
            <a:ext cx="685800" cy="4343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1987612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SC00013">
            <a:extLst>
              <a:ext uri="{FF2B5EF4-FFF2-40B4-BE49-F238E27FC236}">
                <a16:creationId xmlns:a16="http://schemas.microsoft.com/office/drawing/2014/main" id="{A9C66C21-AD45-D430-06DE-5E18092D6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a:extLst>
              <a:ext uri="{FF2B5EF4-FFF2-40B4-BE49-F238E27FC236}">
                <a16:creationId xmlns:a16="http://schemas.microsoft.com/office/drawing/2014/main" id="{22689301-3338-C228-9ACF-52D5DF49B2CA}"/>
              </a:ext>
            </a:extLst>
          </p:cNvPr>
          <p:cNvSpPr txBox="1">
            <a:spLocks noChangeArrowheads="1"/>
          </p:cNvSpPr>
          <p:nvPr/>
        </p:nvSpPr>
        <p:spPr bwMode="auto">
          <a:xfrm>
            <a:off x="1524000" y="746125"/>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2">
                    <a:lumMod val="10000"/>
                  </a:schemeClr>
                </a:solidFill>
                <a:latin typeface="Montserrat" pitchFamily="2" charset="0"/>
              </a:rPr>
              <a:t>What is a Soil Mapping COMPLEX?</a:t>
            </a:r>
          </a:p>
        </p:txBody>
      </p:sp>
      <p:sp>
        <p:nvSpPr>
          <p:cNvPr id="62468" name="Line 4">
            <a:extLst>
              <a:ext uri="{FF2B5EF4-FFF2-40B4-BE49-F238E27FC236}">
                <a16:creationId xmlns:a16="http://schemas.microsoft.com/office/drawing/2014/main" id="{F5EECA66-AB02-5531-6898-8A1A6452390C}"/>
              </a:ext>
            </a:extLst>
          </p:cNvPr>
          <p:cNvSpPr>
            <a:spLocks noChangeShapeType="1"/>
          </p:cNvSpPr>
          <p:nvPr/>
        </p:nvSpPr>
        <p:spPr bwMode="auto">
          <a:xfrm>
            <a:off x="4295775" y="1692273"/>
            <a:ext cx="2219326" cy="2070101"/>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0" name="Text Box 6">
            <a:extLst>
              <a:ext uri="{FF2B5EF4-FFF2-40B4-BE49-F238E27FC236}">
                <a16:creationId xmlns:a16="http://schemas.microsoft.com/office/drawing/2014/main" id="{8B0D5DC1-E8F9-27FB-5378-E9FC6F5C17B4}"/>
              </a:ext>
            </a:extLst>
          </p:cNvPr>
          <p:cNvSpPr txBox="1">
            <a:spLocks noChangeArrowheads="1"/>
          </p:cNvSpPr>
          <p:nvPr/>
        </p:nvSpPr>
        <p:spPr bwMode="auto">
          <a:xfrm>
            <a:off x="6515101" y="1871257"/>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2">
                    <a:lumMod val="10000"/>
                  </a:schemeClr>
                </a:solidFill>
                <a:latin typeface="Lato" panose="020F0502020204030203" pitchFamily="34" charset="0"/>
              </a:rPr>
              <a:t>This soil map unit that has a combination of flats and mounds</a:t>
            </a:r>
          </a:p>
        </p:txBody>
      </p:sp>
      <p:cxnSp>
        <p:nvCxnSpPr>
          <p:cNvPr id="3" name="Straight Arrow Connector 2">
            <a:extLst>
              <a:ext uri="{FF2B5EF4-FFF2-40B4-BE49-F238E27FC236}">
                <a16:creationId xmlns:a16="http://schemas.microsoft.com/office/drawing/2014/main" id="{8EA94045-AE38-DA24-E2FA-FB410DE55ED7}"/>
              </a:ext>
            </a:extLst>
          </p:cNvPr>
          <p:cNvCxnSpPr/>
          <p:nvPr/>
        </p:nvCxnSpPr>
        <p:spPr>
          <a:xfrm>
            <a:off x="2857500" y="1781175"/>
            <a:ext cx="3590925" cy="2743200"/>
          </a:xfrm>
          <a:prstGeom prst="straightConnector1">
            <a:avLst/>
          </a:prstGeom>
          <a:ln w="28575">
            <a:solidFill>
              <a:schemeClr val="bg2">
                <a:lumMod val="1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876407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33C932-9F01-3F9E-9D01-4EFF997485A0}"/>
              </a:ext>
            </a:extLst>
          </p:cNvPr>
          <p:cNvSpPr>
            <a:spLocks noGrp="1"/>
          </p:cNvSpPr>
          <p:nvPr>
            <p:ph type="body" sz="quarter" idx="11"/>
          </p:nvPr>
        </p:nvSpPr>
        <p:spPr/>
        <p:txBody>
          <a:bodyPr/>
          <a:lstStyle/>
          <a:p>
            <a:r>
              <a:rPr lang="en-US" dirty="0"/>
              <a:t>Questions?</a:t>
            </a:r>
          </a:p>
        </p:txBody>
      </p:sp>
      <p:sp>
        <p:nvSpPr>
          <p:cNvPr id="3" name="Content Placeholder 2">
            <a:extLst>
              <a:ext uri="{FF2B5EF4-FFF2-40B4-BE49-F238E27FC236}">
                <a16:creationId xmlns:a16="http://schemas.microsoft.com/office/drawing/2014/main" id="{D97E15B7-D70B-7492-2D9F-63C517DF6297}"/>
              </a:ext>
            </a:extLst>
          </p:cNvPr>
          <p:cNvSpPr>
            <a:spLocks noGrp="1"/>
          </p:cNvSpPr>
          <p:nvPr>
            <p:ph sz="quarter" idx="10"/>
          </p:nvPr>
        </p:nvSpPr>
        <p:spPr>
          <a:xfrm>
            <a:off x="505434" y="5759755"/>
            <a:ext cx="11381766" cy="531082"/>
          </a:xfrm>
        </p:spPr>
        <p:txBody>
          <a:bodyPr/>
          <a:lstStyle/>
          <a:p>
            <a:pPr marL="0" indent="0">
              <a:buNone/>
            </a:pPr>
            <a:r>
              <a:rPr lang="en-US" sz="2400" dirty="0"/>
              <a:t>USDA is an equal opportunity provider, employer and lender.</a:t>
            </a:r>
          </a:p>
        </p:txBody>
      </p:sp>
    </p:spTree>
    <p:extLst>
      <p:ext uri="{BB962C8B-B14F-4D97-AF65-F5344CB8AC3E}">
        <p14:creationId xmlns:p14="http://schemas.microsoft.com/office/powerpoint/2010/main" val="976843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B22A2F-2569-7F46-7BC1-33A2E682669D}"/>
              </a:ext>
            </a:extLst>
          </p:cNvPr>
          <p:cNvSpPr>
            <a:spLocks noGrp="1"/>
          </p:cNvSpPr>
          <p:nvPr>
            <p:ph type="body" sz="quarter" idx="11"/>
          </p:nvPr>
        </p:nvSpPr>
        <p:spPr/>
        <p:txBody>
          <a:bodyPr/>
          <a:lstStyle/>
          <a:p>
            <a:pPr algn="ctr"/>
            <a:r>
              <a:rPr lang="en-US" dirty="0"/>
              <a:t>Climate</a:t>
            </a:r>
          </a:p>
        </p:txBody>
      </p:sp>
      <p:sp>
        <p:nvSpPr>
          <p:cNvPr id="3" name="Content Placeholder 2">
            <a:extLst>
              <a:ext uri="{FF2B5EF4-FFF2-40B4-BE49-F238E27FC236}">
                <a16:creationId xmlns:a16="http://schemas.microsoft.com/office/drawing/2014/main" id="{FC3FE96F-846A-8595-39C3-61680BC352A3}"/>
              </a:ext>
            </a:extLst>
          </p:cNvPr>
          <p:cNvSpPr>
            <a:spLocks noGrp="1"/>
          </p:cNvSpPr>
          <p:nvPr>
            <p:ph sz="quarter" idx="10"/>
          </p:nvPr>
        </p:nvSpPr>
        <p:spPr>
          <a:xfrm>
            <a:off x="505434" y="1627908"/>
            <a:ext cx="6054854" cy="4506191"/>
          </a:xfrm>
        </p:spPr>
        <p:txBody>
          <a:bodyPr/>
          <a:lstStyle/>
          <a:p>
            <a:pPr algn="ctr" eaLnBrk="1" hangingPunct="1">
              <a:lnSpc>
                <a:spcPct val="90000"/>
              </a:lnSpc>
            </a:pPr>
            <a:r>
              <a:rPr lang="en-US" altLang="en-US" sz="2400" dirty="0">
                <a:latin typeface="Lato" panose="020F0502020204030203" pitchFamily="34" charset="0"/>
              </a:rPr>
              <a:t>MOST INFLUENTIAL FACTOR</a:t>
            </a:r>
          </a:p>
          <a:p>
            <a:pPr eaLnBrk="1" hangingPunct="1">
              <a:lnSpc>
                <a:spcPct val="90000"/>
              </a:lnSpc>
            </a:pPr>
            <a:r>
              <a:rPr lang="en-US" altLang="en-US" sz="2400" dirty="0">
                <a:latin typeface="Lato" panose="020F0502020204030203" pitchFamily="34" charset="0"/>
              </a:rPr>
              <a:t>Temperature and precipitation in particular</a:t>
            </a:r>
          </a:p>
          <a:p>
            <a:pPr eaLnBrk="1" hangingPunct="1">
              <a:lnSpc>
                <a:spcPct val="90000"/>
              </a:lnSpc>
            </a:pPr>
            <a:r>
              <a:rPr lang="en-US" altLang="en-US" sz="2400" dirty="0">
                <a:latin typeface="Lato" panose="020F0502020204030203" pitchFamily="34" charset="0"/>
              </a:rPr>
              <a:t>Determines the nature and speed of formation and development</a:t>
            </a:r>
          </a:p>
          <a:p>
            <a:pPr eaLnBrk="1" hangingPunct="1">
              <a:lnSpc>
                <a:spcPct val="90000"/>
              </a:lnSpc>
            </a:pPr>
            <a:r>
              <a:rPr lang="en-US" altLang="en-US" sz="2400" dirty="0">
                <a:latin typeface="Lato" panose="020F0502020204030203" pitchFamily="34" charset="0"/>
              </a:rPr>
              <a:t>High heat, high humidity, and abundant rain generally produces more development</a:t>
            </a:r>
          </a:p>
          <a:p>
            <a:pPr eaLnBrk="1" hangingPunct="1">
              <a:lnSpc>
                <a:spcPct val="90000"/>
              </a:lnSpc>
            </a:pPr>
            <a:r>
              <a:rPr lang="en-US" altLang="en-US" sz="2400" dirty="0">
                <a:latin typeface="Lato" panose="020F0502020204030203" pitchFamily="34" charset="0"/>
              </a:rPr>
              <a:t>For every 10 degrees C rise in temperature, the rate of chemical reactions doubles</a:t>
            </a:r>
          </a:p>
          <a:p>
            <a:endParaRPr lang="en-US" dirty="0"/>
          </a:p>
        </p:txBody>
      </p:sp>
      <p:pic>
        <p:nvPicPr>
          <p:cNvPr id="11" name="Picture 10" descr="A satellite image of a hurricane&#10;&#10;Description automatically generated with medium confidence">
            <a:extLst>
              <a:ext uri="{FF2B5EF4-FFF2-40B4-BE49-F238E27FC236}">
                <a16:creationId xmlns:a16="http://schemas.microsoft.com/office/drawing/2014/main" id="{5E4390D6-BFD4-FF68-36D0-6711E0C42E0C}"/>
              </a:ext>
            </a:extLst>
          </p:cNvPr>
          <p:cNvPicPr>
            <a:picLocks noChangeAspect="1"/>
          </p:cNvPicPr>
          <p:nvPr/>
        </p:nvPicPr>
        <p:blipFill>
          <a:blip r:embed="rId3"/>
          <a:stretch>
            <a:fillRect/>
          </a:stretch>
        </p:blipFill>
        <p:spPr>
          <a:xfrm>
            <a:off x="7910623" y="1363785"/>
            <a:ext cx="4084601" cy="4770313"/>
          </a:xfrm>
          <a:prstGeom prst="rect">
            <a:avLst/>
          </a:prstGeom>
        </p:spPr>
      </p:pic>
    </p:spTree>
    <p:extLst>
      <p:ext uri="{BB962C8B-B14F-4D97-AF65-F5344CB8AC3E}">
        <p14:creationId xmlns:p14="http://schemas.microsoft.com/office/powerpoint/2010/main" val="3405975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E797B2-231D-337F-0D06-ADE40C406DCA}"/>
              </a:ext>
            </a:extLst>
          </p:cNvPr>
          <p:cNvSpPr>
            <a:spLocks noGrp="1"/>
          </p:cNvSpPr>
          <p:nvPr>
            <p:ph type="body" sz="quarter" idx="11"/>
          </p:nvPr>
        </p:nvSpPr>
        <p:spPr/>
        <p:txBody>
          <a:bodyPr/>
          <a:lstStyle/>
          <a:p>
            <a:pPr algn="ctr"/>
            <a:r>
              <a:rPr lang="en-US" dirty="0"/>
              <a:t>References</a:t>
            </a:r>
          </a:p>
        </p:txBody>
      </p:sp>
      <p:sp>
        <p:nvSpPr>
          <p:cNvPr id="2" name="Content Placeholder 1">
            <a:extLst>
              <a:ext uri="{FF2B5EF4-FFF2-40B4-BE49-F238E27FC236}">
                <a16:creationId xmlns:a16="http://schemas.microsoft.com/office/drawing/2014/main" id="{6C4C7F42-E744-6DE1-5F24-EFEB7299798A}"/>
              </a:ext>
            </a:extLst>
          </p:cNvPr>
          <p:cNvSpPr>
            <a:spLocks noGrp="1"/>
          </p:cNvSpPr>
          <p:nvPr>
            <p:ph sz="quarter" idx="10"/>
          </p:nvPr>
        </p:nvSpPr>
        <p:spPr/>
        <p:txBody>
          <a:bodyPr/>
          <a:lstStyle/>
          <a:p>
            <a:r>
              <a:rPr lang="en-US" sz="3200" dirty="0">
                <a:latin typeface="Lato" panose="020F0502020204030203" pitchFamily="34" charset="0"/>
              </a:rPr>
              <a:t>Soil Survey Manual, Agriculture Handbook No. 18</a:t>
            </a:r>
          </a:p>
          <a:p>
            <a:r>
              <a:rPr lang="en-US" sz="3200" dirty="0">
                <a:latin typeface="Lato" panose="020F0502020204030203" pitchFamily="34" charset="0"/>
                <a:hlinkClick r:id="rId2">
                  <a:extLst>
                    <a:ext uri="{A12FA001-AC4F-418D-AE19-62706E023703}">
                      <ahyp:hlinkClr xmlns:ahyp="http://schemas.microsoft.com/office/drawing/2018/hyperlinkcolor" val="tx"/>
                    </a:ext>
                  </a:extLst>
                </a:hlinkClick>
              </a:rPr>
              <a:t>https://websoilsurvey.nrcs.usda.gov/app/</a:t>
            </a:r>
            <a:endParaRPr lang="en-US" sz="3200" dirty="0">
              <a:latin typeface="Lato" panose="020F0502020204030203" pitchFamily="34" charset="0"/>
            </a:endParaRPr>
          </a:p>
          <a:p>
            <a:r>
              <a:rPr lang="en-US" sz="3200" dirty="0">
                <a:latin typeface="Lato" panose="020F0502020204030203" pitchFamily="34" charset="0"/>
              </a:rPr>
              <a:t>Texas A&amp;M Soil, Water and Forge Testing Laboratory Methods, Methods and Method References – 9/2012. </a:t>
            </a:r>
            <a:r>
              <a:rPr lang="en-US" sz="3200" dirty="0">
                <a:latin typeface="Lato" panose="020F0502020204030203" pitchFamily="34" charset="0"/>
                <a:hlinkClick r:id="rId3">
                  <a:extLst>
                    <a:ext uri="{A12FA001-AC4F-418D-AE19-62706E023703}">
                      <ahyp:hlinkClr xmlns:ahyp="http://schemas.microsoft.com/office/drawing/2018/hyperlinkcolor" val="tx"/>
                    </a:ext>
                  </a:extLst>
                </a:hlinkClick>
              </a:rPr>
              <a:t>https://soiltesting.tamu.edu/laboratory-methods/</a:t>
            </a:r>
            <a:endParaRPr lang="en-US" sz="3200" dirty="0">
              <a:latin typeface="Lato" panose="020F0502020204030203" pitchFamily="34" charset="0"/>
            </a:endParaRPr>
          </a:p>
          <a:p>
            <a:r>
              <a:rPr lang="en-US" sz="3200" dirty="0">
                <a:latin typeface="Lato" panose="020F0502020204030203" pitchFamily="34" charset="0"/>
              </a:rPr>
              <a:t>Testing Your Soil How to Collect and Send Samples, T. L. </a:t>
            </a:r>
            <a:r>
              <a:rPr lang="en-US" sz="3200" dirty="0" err="1">
                <a:latin typeface="Lato" panose="020F0502020204030203" pitchFamily="34" charset="0"/>
              </a:rPr>
              <a:t>Provin</a:t>
            </a:r>
            <a:r>
              <a:rPr lang="en-US" sz="3200" dirty="0">
                <a:latin typeface="Lato" panose="020F0502020204030203" pitchFamily="34" charset="0"/>
              </a:rPr>
              <a:t> and J. L. Pitt*. </a:t>
            </a:r>
            <a:r>
              <a:rPr lang="en-US" sz="3200" dirty="0">
                <a:latin typeface="Lato" panose="020F0502020204030203" pitchFamily="34" charset="0"/>
                <a:hlinkClick r:id="rId4">
                  <a:extLst>
                    <a:ext uri="{A12FA001-AC4F-418D-AE19-62706E023703}">
                      <ahyp:hlinkClr xmlns:ahyp="http://schemas.microsoft.com/office/drawing/2018/hyperlinkcolor" val="tx"/>
                    </a:ext>
                  </a:extLst>
                </a:hlinkClick>
              </a:rPr>
              <a:t>https://soiltesting.tamu.edu/soiltesting/wp-content/uploads/sites/13/2023/05/E-534.pdf</a:t>
            </a:r>
            <a:r>
              <a:rPr lang="en-US" sz="3200" dirty="0">
                <a:latin typeface="Lato" panose="020F0502020204030203" pitchFamily="34" charset="0"/>
              </a:rPr>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13230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065F01E8-2950-B1CC-90E5-3ADE296E3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449" y="1371600"/>
            <a:ext cx="6587302"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Line 8">
            <a:extLst>
              <a:ext uri="{FF2B5EF4-FFF2-40B4-BE49-F238E27FC236}">
                <a16:creationId xmlns:a16="http://schemas.microsoft.com/office/drawing/2014/main" id="{9590E073-A05F-F8F1-76E9-6D2B89656DEC}"/>
              </a:ext>
            </a:extLst>
          </p:cNvPr>
          <p:cNvSpPr>
            <a:spLocks noChangeShapeType="1"/>
          </p:cNvSpPr>
          <p:nvPr/>
        </p:nvSpPr>
        <p:spPr bwMode="auto">
          <a:xfrm>
            <a:off x="7848600" y="4419600"/>
            <a:ext cx="1981200" cy="13716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5" name="Text Box 9">
            <a:extLst>
              <a:ext uri="{FF2B5EF4-FFF2-40B4-BE49-F238E27FC236}">
                <a16:creationId xmlns:a16="http://schemas.microsoft.com/office/drawing/2014/main" id="{BE0DE5F0-9382-F527-BD62-20CDB9600565}"/>
              </a:ext>
            </a:extLst>
          </p:cNvPr>
          <p:cNvSpPr txBox="1">
            <a:spLocks noChangeArrowheads="1"/>
          </p:cNvSpPr>
          <p:nvPr/>
        </p:nvSpPr>
        <p:spPr bwMode="auto">
          <a:xfrm>
            <a:off x="9285092" y="589246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2">
                    <a:lumMod val="10000"/>
                  </a:schemeClr>
                </a:solidFill>
                <a:latin typeface="Lato" panose="020F0502020204030203" pitchFamily="34" charset="0"/>
              </a:rPr>
              <a:t>Bacteria</a:t>
            </a:r>
          </a:p>
        </p:txBody>
      </p:sp>
      <p:sp>
        <p:nvSpPr>
          <p:cNvPr id="15366" name="Line 11">
            <a:extLst>
              <a:ext uri="{FF2B5EF4-FFF2-40B4-BE49-F238E27FC236}">
                <a16:creationId xmlns:a16="http://schemas.microsoft.com/office/drawing/2014/main" id="{BDD2989E-914E-D812-7095-8CB044EB45B2}"/>
              </a:ext>
            </a:extLst>
          </p:cNvPr>
          <p:cNvSpPr>
            <a:spLocks noChangeShapeType="1"/>
          </p:cNvSpPr>
          <p:nvPr/>
        </p:nvSpPr>
        <p:spPr bwMode="auto">
          <a:xfrm flipH="1" flipV="1">
            <a:off x="2057400" y="1676400"/>
            <a:ext cx="609600" cy="5334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7" name="Text Box 12">
            <a:extLst>
              <a:ext uri="{FF2B5EF4-FFF2-40B4-BE49-F238E27FC236}">
                <a16:creationId xmlns:a16="http://schemas.microsoft.com/office/drawing/2014/main" id="{31EB52DE-4032-C218-D1AA-4E3829D24E09}"/>
              </a:ext>
            </a:extLst>
          </p:cNvPr>
          <p:cNvSpPr txBox="1">
            <a:spLocks noChangeArrowheads="1"/>
          </p:cNvSpPr>
          <p:nvPr/>
        </p:nvSpPr>
        <p:spPr bwMode="auto">
          <a:xfrm>
            <a:off x="453930" y="1070402"/>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2">
                    <a:lumMod val="10000"/>
                  </a:schemeClr>
                </a:solidFill>
                <a:latin typeface="Lato" panose="020F0502020204030203" pitchFamily="34" charset="0"/>
              </a:rPr>
              <a:t>Burrowing animals</a:t>
            </a:r>
          </a:p>
        </p:txBody>
      </p:sp>
      <p:sp>
        <p:nvSpPr>
          <p:cNvPr id="15368" name="Line 13">
            <a:extLst>
              <a:ext uri="{FF2B5EF4-FFF2-40B4-BE49-F238E27FC236}">
                <a16:creationId xmlns:a16="http://schemas.microsoft.com/office/drawing/2014/main" id="{DB3A09A1-5298-39E1-0F81-8B6CA421D86D}"/>
              </a:ext>
            </a:extLst>
          </p:cNvPr>
          <p:cNvSpPr>
            <a:spLocks noChangeShapeType="1"/>
          </p:cNvSpPr>
          <p:nvPr/>
        </p:nvSpPr>
        <p:spPr bwMode="auto">
          <a:xfrm flipV="1">
            <a:off x="6248400" y="990600"/>
            <a:ext cx="2133600" cy="762000"/>
          </a:xfrm>
          <a:prstGeom prst="line">
            <a:avLst/>
          </a:prstGeom>
          <a:noFill/>
          <a:ln w="28575">
            <a:solidFill>
              <a:schemeClr val="bg2">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9" name="Text Box 14">
            <a:extLst>
              <a:ext uri="{FF2B5EF4-FFF2-40B4-BE49-F238E27FC236}">
                <a16:creationId xmlns:a16="http://schemas.microsoft.com/office/drawing/2014/main" id="{32ED8967-ABF8-2640-3A71-6B03F8392233}"/>
              </a:ext>
            </a:extLst>
          </p:cNvPr>
          <p:cNvSpPr txBox="1">
            <a:spLocks noChangeArrowheads="1"/>
          </p:cNvSpPr>
          <p:nvPr/>
        </p:nvSpPr>
        <p:spPr bwMode="auto">
          <a:xfrm>
            <a:off x="8305800" y="736937"/>
            <a:ext cx="2971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2">
                    <a:lumMod val="10000"/>
                  </a:schemeClr>
                </a:solidFill>
                <a:latin typeface="Lato" panose="020F0502020204030203" pitchFamily="34" charset="0"/>
              </a:rPr>
              <a:t>Snails, earthworms </a:t>
            </a:r>
          </a:p>
          <a:p>
            <a:pPr eaLnBrk="1" hangingPunct="1">
              <a:spcBef>
                <a:spcPct val="50000"/>
              </a:spcBef>
              <a:buFontTx/>
              <a:buNone/>
            </a:pPr>
            <a:endParaRPr lang="en-US" altLang="en-US" sz="2400" dirty="0"/>
          </a:p>
        </p:txBody>
      </p:sp>
      <p:sp>
        <p:nvSpPr>
          <p:cNvPr id="15370" name="Rectangle 15">
            <a:extLst>
              <a:ext uri="{FF2B5EF4-FFF2-40B4-BE49-F238E27FC236}">
                <a16:creationId xmlns:a16="http://schemas.microsoft.com/office/drawing/2014/main" id="{846E8753-2751-B429-6C26-7B64BB901AD7}"/>
              </a:ext>
            </a:extLst>
          </p:cNvPr>
          <p:cNvSpPr>
            <a:spLocks noChangeArrowheads="1"/>
          </p:cNvSpPr>
          <p:nvPr/>
        </p:nvSpPr>
        <p:spPr bwMode="auto">
          <a:xfrm>
            <a:off x="9285092" y="2120812"/>
            <a:ext cx="2339164" cy="25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Clr>
                <a:schemeClr val="tx2"/>
              </a:buClr>
              <a:buNone/>
            </a:pPr>
            <a:r>
              <a:rPr lang="en-US" altLang="en-US" sz="2000" dirty="0">
                <a:solidFill>
                  <a:schemeClr val="bg2">
                    <a:lumMod val="10000"/>
                  </a:schemeClr>
                </a:solidFill>
                <a:latin typeface="Lato" panose="020F0502020204030203" pitchFamily="34" charset="0"/>
              </a:rPr>
              <a:t>Organic Matter: All living matter becomes part of the soil…humus and soil “glues” binding particles together</a:t>
            </a:r>
          </a:p>
          <a:p>
            <a:pPr>
              <a:buClr>
                <a:schemeClr val="tx2"/>
              </a:buClr>
              <a:buFontTx/>
              <a:buNone/>
            </a:pPr>
            <a:endParaRPr lang="en-US" altLang="en-US" sz="1800" b="1" dirty="0"/>
          </a:p>
        </p:txBody>
      </p:sp>
      <p:sp>
        <p:nvSpPr>
          <p:cNvPr id="2" name="Rectangle 2">
            <a:extLst>
              <a:ext uri="{FF2B5EF4-FFF2-40B4-BE49-F238E27FC236}">
                <a16:creationId xmlns:a16="http://schemas.microsoft.com/office/drawing/2014/main" id="{A0A65ACD-46DD-F58D-2147-29D31865480D}"/>
              </a:ext>
            </a:extLst>
          </p:cNvPr>
          <p:cNvSpPr txBox="1">
            <a:spLocks noChangeArrowheads="1"/>
          </p:cNvSpPr>
          <p:nvPr/>
        </p:nvSpPr>
        <p:spPr>
          <a:xfrm>
            <a:off x="4017524" y="419101"/>
            <a:ext cx="3570051"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600" i="0" u="none" strike="noStrike" kern="1200" cap="none" spc="0" normalizeH="0" baseline="0" noProof="0" dirty="0">
                <a:ln>
                  <a:noFill/>
                </a:ln>
                <a:solidFill>
                  <a:schemeClr val="accent4"/>
                </a:solidFill>
                <a:effectLst/>
                <a:uLnTx/>
                <a:uFillTx/>
                <a:latin typeface="Montserrat" pitchFamily="2" charset="0"/>
              </a:rPr>
              <a:t>ORGANISMS</a:t>
            </a:r>
          </a:p>
        </p:txBody>
      </p:sp>
    </p:spTree>
    <p:extLst>
      <p:ext uri="{BB962C8B-B14F-4D97-AF65-F5344CB8AC3E}">
        <p14:creationId xmlns:p14="http://schemas.microsoft.com/office/powerpoint/2010/main" val="22292397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D84D2E7-47B7-6A58-C79B-47B50B207DC0}"/>
              </a:ext>
            </a:extLst>
          </p:cNvPr>
          <p:cNvSpPr>
            <a:spLocks noGrp="1" noChangeArrowheads="1"/>
          </p:cNvSpPr>
          <p:nvPr>
            <p:ph type="title" idx="4294967295"/>
          </p:nvPr>
        </p:nvSpPr>
        <p:spPr>
          <a:xfrm>
            <a:off x="349085" y="566615"/>
            <a:ext cx="10972800" cy="9437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89C32D"/>
                </a:solidFill>
                <a:latin typeface="+mj-lt"/>
                <a:ea typeface="+mj-ea"/>
                <a:cs typeface="+mj-cs"/>
              </a:defRPr>
            </a:lvl1pPr>
          </a:lstStyle>
          <a:p>
            <a:pPr algn="ctr" eaLnBrk="1" hangingPunct="1"/>
            <a:r>
              <a:rPr lang="en-US" dirty="0">
                <a:solidFill>
                  <a:schemeClr val="accent4"/>
                </a:solidFill>
                <a:latin typeface="Montserrat" pitchFamily="2" charset="0"/>
              </a:rPr>
              <a:t>Relief (topography)</a:t>
            </a:r>
            <a:endParaRPr lang="en-US" altLang="en-US" b="1" dirty="0">
              <a:solidFill>
                <a:schemeClr val="accent4"/>
              </a:solidFill>
              <a:latin typeface="Montserrat" pitchFamily="2" charset="0"/>
            </a:endParaRPr>
          </a:p>
        </p:txBody>
      </p:sp>
      <p:sp>
        <p:nvSpPr>
          <p:cNvPr id="22531" name="Rectangle 3">
            <a:extLst>
              <a:ext uri="{FF2B5EF4-FFF2-40B4-BE49-F238E27FC236}">
                <a16:creationId xmlns:a16="http://schemas.microsoft.com/office/drawing/2014/main" id="{BDB25146-300E-7D5D-3832-055F7EF376F5}"/>
              </a:ext>
            </a:extLst>
          </p:cNvPr>
          <p:cNvSpPr>
            <a:spLocks noGrp="1" noChangeArrowheads="1"/>
          </p:cNvSpPr>
          <p:nvPr>
            <p:ph type="body" sz="half" idx="4294967295"/>
          </p:nvPr>
        </p:nvSpPr>
        <p:spPr>
          <a:xfrm>
            <a:off x="349086" y="1600201"/>
            <a:ext cx="5746914"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eaLnBrk="1" hangingPunct="1">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Different soils will occur on different landscape positions</a:t>
            </a:r>
          </a:p>
          <a:p>
            <a:pPr marL="342900" indent="-342900">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Soils on back and shoulder slopes are generally thinner than those on summits, </a:t>
            </a:r>
            <a:r>
              <a:rPr lang="en-US" altLang="en-US" sz="2400" b="0" dirty="0" err="1">
                <a:solidFill>
                  <a:schemeClr val="bg2">
                    <a:lumMod val="10000"/>
                  </a:schemeClr>
                </a:solidFill>
                <a:latin typeface="Lato" panose="020F0502020204030203" pitchFamily="34" charset="0"/>
              </a:rPr>
              <a:t>footslopes</a:t>
            </a:r>
            <a:r>
              <a:rPr lang="en-US" altLang="en-US" sz="2400" b="0" dirty="0">
                <a:solidFill>
                  <a:schemeClr val="bg2">
                    <a:lumMod val="10000"/>
                  </a:schemeClr>
                </a:solidFill>
                <a:latin typeface="Lato" panose="020F0502020204030203" pitchFamily="34" charset="0"/>
              </a:rPr>
              <a:t> and </a:t>
            </a:r>
            <a:r>
              <a:rPr lang="en-US" altLang="en-US" sz="2400" b="0" dirty="0" err="1">
                <a:solidFill>
                  <a:schemeClr val="bg2">
                    <a:lumMod val="10000"/>
                  </a:schemeClr>
                </a:solidFill>
                <a:latin typeface="Lato" panose="020F0502020204030203" pitchFamily="34" charset="0"/>
              </a:rPr>
              <a:t>toeslopes</a:t>
            </a:r>
            <a:endParaRPr lang="en-US" altLang="en-US" sz="2400" b="0" dirty="0">
              <a:solidFill>
                <a:schemeClr val="bg2">
                  <a:lumMod val="10000"/>
                </a:schemeClr>
              </a:solidFill>
              <a:latin typeface="Lato" panose="020F0502020204030203" pitchFamily="34" charset="0"/>
            </a:endParaRPr>
          </a:p>
          <a:p>
            <a:pPr marL="342900" indent="-342900">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Flat areas are generally wetter than steeper, sloping areas</a:t>
            </a:r>
          </a:p>
          <a:p>
            <a:pPr marL="342900" indent="-342900" eaLnBrk="1" hangingPunct="1">
              <a:lnSpc>
                <a:spcPct val="90000"/>
              </a:lnSpc>
              <a:buClr>
                <a:schemeClr val="accent1"/>
              </a:buClr>
              <a:buFont typeface="Wingdings" panose="05000000000000000000" pitchFamily="2" charset="2"/>
              <a:buChar char="§"/>
            </a:pPr>
            <a:r>
              <a:rPr lang="en-US" altLang="en-US" sz="2400" b="0" dirty="0">
                <a:solidFill>
                  <a:schemeClr val="bg2">
                    <a:lumMod val="10000"/>
                  </a:schemeClr>
                </a:solidFill>
                <a:latin typeface="Lato" panose="020F0502020204030203" pitchFamily="34" charset="0"/>
              </a:rPr>
              <a:t>Micro-climates created because of topography</a:t>
            </a:r>
          </a:p>
        </p:txBody>
      </p:sp>
      <p:pic>
        <p:nvPicPr>
          <p:cNvPr id="22532" name="Picture 4">
            <a:extLst>
              <a:ext uri="{FF2B5EF4-FFF2-40B4-BE49-F238E27FC236}">
                <a16:creationId xmlns:a16="http://schemas.microsoft.com/office/drawing/2014/main" id="{1F184BA3-2C6B-2105-8F0A-0AF8A07D6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717" y="3491296"/>
            <a:ext cx="355435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236DF4A-BDF7-FF8E-013F-9E87EAA13985}"/>
              </a:ext>
            </a:extLst>
          </p:cNvPr>
          <p:cNvGrpSpPr/>
          <p:nvPr/>
        </p:nvGrpSpPr>
        <p:grpSpPr>
          <a:xfrm>
            <a:off x="6675791" y="2100646"/>
            <a:ext cx="5844728" cy="2124075"/>
            <a:chOff x="6781800" y="1228725"/>
            <a:chExt cx="4335727" cy="2124075"/>
          </a:xfrm>
        </p:grpSpPr>
        <p:sp>
          <p:nvSpPr>
            <p:cNvPr id="22533" name="Rectangle 4">
              <a:extLst>
                <a:ext uri="{FF2B5EF4-FFF2-40B4-BE49-F238E27FC236}">
                  <a16:creationId xmlns:a16="http://schemas.microsoft.com/office/drawing/2014/main" id="{F9A223DF-32D7-0CE4-F126-3FAF5EB11A93}"/>
                </a:ext>
              </a:extLst>
            </p:cNvPr>
            <p:cNvSpPr>
              <a:spLocks noChangeArrowheads="1"/>
            </p:cNvSpPr>
            <p:nvPr/>
          </p:nvSpPr>
          <p:spPr bwMode="auto">
            <a:xfrm>
              <a:off x="7307527" y="1228725"/>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pPr>
              <a:r>
                <a:rPr lang="en-US" altLang="en-US" sz="2000" b="1" dirty="0">
                  <a:latin typeface="Lato" panose="020F0502020204030203" pitchFamily="34" charset="0"/>
                </a:rPr>
                <a:t>Summit</a:t>
              </a:r>
            </a:p>
            <a:p>
              <a:pPr lvl="1" eaLnBrk="1" hangingPunct="1">
                <a:lnSpc>
                  <a:spcPct val="80000"/>
                </a:lnSpc>
                <a:buFontTx/>
                <a:buChar char="•"/>
              </a:pPr>
              <a:r>
                <a:rPr lang="en-US" altLang="en-US" sz="2000" b="1" dirty="0">
                  <a:latin typeface="Lato" panose="020F0502020204030203" pitchFamily="34" charset="0"/>
                </a:rPr>
                <a:t>Shoulder (Water shedding)</a:t>
              </a:r>
            </a:p>
            <a:p>
              <a:pPr lvl="2" eaLnBrk="1" hangingPunct="1">
                <a:lnSpc>
                  <a:spcPct val="80000"/>
                </a:lnSpc>
              </a:pPr>
              <a:r>
                <a:rPr lang="en-US" altLang="en-US" sz="2000" b="1" dirty="0">
                  <a:latin typeface="Lato" panose="020F0502020204030203" pitchFamily="34" charset="0"/>
                </a:rPr>
                <a:t>Backslope (Water shedding)</a:t>
              </a:r>
            </a:p>
            <a:p>
              <a:pPr lvl="3" eaLnBrk="1" hangingPunct="1">
                <a:lnSpc>
                  <a:spcPct val="80000"/>
                </a:lnSpc>
                <a:buFontTx/>
                <a:buChar char="•"/>
              </a:pPr>
              <a:r>
                <a:rPr lang="en-US" altLang="en-US" sz="2000" b="1" dirty="0" err="1">
                  <a:latin typeface="Lato" panose="020F0502020204030203" pitchFamily="34" charset="0"/>
                </a:rPr>
                <a:t>Footslope</a:t>
              </a:r>
              <a:r>
                <a:rPr lang="en-US" altLang="en-US" sz="2000" b="1" dirty="0">
                  <a:latin typeface="Lato" panose="020F0502020204030203" pitchFamily="34" charset="0"/>
                </a:rPr>
                <a:t> (Water receiving)</a:t>
              </a:r>
            </a:p>
            <a:p>
              <a:pPr lvl="4" eaLnBrk="1" hangingPunct="1">
                <a:lnSpc>
                  <a:spcPct val="80000"/>
                </a:lnSpc>
                <a:buFontTx/>
                <a:buChar char="•"/>
              </a:pPr>
              <a:r>
                <a:rPr lang="en-US" altLang="en-US" sz="2000" b="1" dirty="0" err="1">
                  <a:latin typeface="Lato" panose="020F0502020204030203" pitchFamily="34" charset="0"/>
                </a:rPr>
                <a:t>Toeslope</a:t>
              </a:r>
              <a:r>
                <a:rPr lang="en-US" altLang="en-US" sz="2000" b="1" dirty="0">
                  <a:latin typeface="Lato" panose="020F0502020204030203" pitchFamily="34" charset="0"/>
                </a:rPr>
                <a:t> (Water receiving)</a:t>
              </a:r>
            </a:p>
          </p:txBody>
        </p:sp>
        <p:sp>
          <p:nvSpPr>
            <p:cNvPr id="22534" name="Line 8">
              <a:extLst>
                <a:ext uri="{FF2B5EF4-FFF2-40B4-BE49-F238E27FC236}">
                  <a16:creationId xmlns:a16="http://schemas.microsoft.com/office/drawing/2014/main" id="{F147DF90-1113-C14C-8673-6B535ADE7BC7}"/>
                </a:ext>
              </a:extLst>
            </p:cNvPr>
            <p:cNvSpPr>
              <a:spLocks noChangeShapeType="1"/>
            </p:cNvSpPr>
            <p:nvPr/>
          </p:nvSpPr>
          <p:spPr bwMode="auto">
            <a:xfrm flipH="1">
              <a:off x="7467600" y="1828800"/>
              <a:ext cx="228600" cy="6858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5" name="Line 8">
              <a:extLst>
                <a:ext uri="{FF2B5EF4-FFF2-40B4-BE49-F238E27FC236}">
                  <a16:creationId xmlns:a16="http://schemas.microsoft.com/office/drawing/2014/main" id="{F5427ED9-6A17-B8AA-129A-267DA89B3597}"/>
                </a:ext>
              </a:extLst>
            </p:cNvPr>
            <p:cNvSpPr>
              <a:spLocks noChangeShapeType="1"/>
            </p:cNvSpPr>
            <p:nvPr/>
          </p:nvSpPr>
          <p:spPr bwMode="auto">
            <a:xfrm flipH="1">
              <a:off x="7848600" y="2133600"/>
              <a:ext cx="228600" cy="6858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6" name="Line 8">
              <a:extLst>
                <a:ext uri="{FF2B5EF4-FFF2-40B4-BE49-F238E27FC236}">
                  <a16:creationId xmlns:a16="http://schemas.microsoft.com/office/drawing/2014/main" id="{62EA3F0D-0192-CB99-9D45-08B1FA5EABB1}"/>
                </a:ext>
              </a:extLst>
            </p:cNvPr>
            <p:cNvSpPr>
              <a:spLocks noChangeShapeType="1"/>
            </p:cNvSpPr>
            <p:nvPr/>
          </p:nvSpPr>
          <p:spPr bwMode="auto">
            <a:xfrm flipH="1">
              <a:off x="8458200" y="2438400"/>
              <a:ext cx="76200" cy="6096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7" name="Line 8">
              <a:extLst>
                <a:ext uri="{FF2B5EF4-FFF2-40B4-BE49-F238E27FC236}">
                  <a16:creationId xmlns:a16="http://schemas.microsoft.com/office/drawing/2014/main" id="{AF6BAB6B-E79F-4034-5C77-1764D03C0F0E}"/>
                </a:ext>
              </a:extLst>
            </p:cNvPr>
            <p:cNvSpPr>
              <a:spLocks noChangeShapeType="1"/>
            </p:cNvSpPr>
            <p:nvPr/>
          </p:nvSpPr>
          <p:spPr bwMode="auto">
            <a:xfrm flipH="1">
              <a:off x="8915400" y="2743200"/>
              <a:ext cx="76200" cy="6096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sp>
          <p:nvSpPr>
            <p:cNvPr id="22538" name="Line 8">
              <a:extLst>
                <a:ext uri="{FF2B5EF4-FFF2-40B4-BE49-F238E27FC236}">
                  <a16:creationId xmlns:a16="http://schemas.microsoft.com/office/drawing/2014/main" id="{8A0A9ABF-43AE-50EF-3F5E-67F524778F5E}"/>
                </a:ext>
              </a:extLst>
            </p:cNvPr>
            <p:cNvSpPr>
              <a:spLocks noChangeShapeType="1"/>
            </p:cNvSpPr>
            <p:nvPr/>
          </p:nvSpPr>
          <p:spPr bwMode="auto">
            <a:xfrm flipH="1">
              <a:off x="6781800" y="1524000"/>
              <a:ext cx="533400" cy="1066800"/>
            </a:xfrm>
            <a:prstGeom prst="line">
              <a:avLst/>
            </a:prstGeom>
            <a:noFill/>
            <a:ln w="25400" algn="ctr">
              <a:solidFill>
                <a:srgbClr val="000000"/>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5774470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AC683-53F0-18D8-95A0-B933A8446EE8}"/>
              </a:ext>
            </a:extLst>
          </p:cNvPr>
          <p:cNvSpPr>
            <a:spLocks noGrp="1"/>
          </p:cNvSpPr>
          <p:nvPr>
            <p:ph sz="quarter" idx="10"/>
          </p:nvPr>
        </p:nvSpPr>
        <p:spPr>
          <a:xfrm>
            <a:off x="505434" y="1627908"/>
            <a:ext cx="5590566" cy="4506191"/>
          </a:xfrm>
        </p:spPr>
        <p:txBody>
          <a:bodyPr/>
          <a:lstStyle/>
          <a:p>
            <a:pPr eaLnBrk="1" hangingPunct="1"/>
            <a:r>
              <a:rPr lang="en-US" altLang="en-US" sz="2400" dirty="0">
                <a:latin typeface="Lato" panose="020F0502020204030203" pitchFamily="34" charset="0"/>
              </a:rPr>
              <a:t>Weathered fragments of Organic or Mineral material from which soils form</a:t>
            </a:r>
          </a:p>
          <a:p>
            <a:pPr eaLnBrk="1" hangingPunct="1"/>
            <a:r>
              <a:rPr lang="en-US" altLang="en-US" sz="2400" dirty="0">
                <a:latin typeface="Lato" panose="020F0502020204030203" pitchFamily="34" charset="0"/>
              </a:rPr>
              <a:t>Related to Geology </a:t>
            </a:r>
          </a:p>
          <a:p>
            <a:pPr eaLnBrk="1" hangingPunct="1"/>
            <a:r>
              <a:rPr lang="en-US" altLang="en-US" sz="2400" dirty="0">
                <a:latin typeface="Lato" panose="020F0502020204030203" pitchFamily="34" charset="0"/>
              </a:rPr>
              <a:t>Most of the eastern half of Texas was influenced by the Gulf Coast as Coastal Plain Sediments ( At least 85% of Texas was under water at one time)</a:t>
            </a:r>
          </a:p>
          <a:p>
            <a:pPr eaLnBrk="1" hangingPunct="1"/>
            <a:r>
              <a:rPr lang="en-US" altLang="en-US" sz="2400" dirty="0">
                <a:latin typeface="Lato" panose="020F0502020204030203" pitchFamily="34" charset="0"/>
              </a:rPr>
              <a:t>Soils are derived from sandy, loamy and clayey sediments</a:t>
            </a:r>
          </a:p>
          <a:p>
            <a:endParaRPr lang="en-US" dirty="0"/>
          </a:p>
        </p:txBody>
      </p:sp>
      <p:sp>
        <p:nvSpPr>
          <p:cNvPr id="3" name="Text Placeholder 2">
            <a:extLst>
              <a:ext uri="{FF2B5EF4-FFF2-40B4-BE49-F238E27FC236}">
                <a16:creationId xmlns:a16="http://schemas.microsoft.com/office/drawing/2014/main" id="{23D5C115-A7A3-FB16-C8F8-8351ADA79D02}"/>
              </a:ext>
            </a:extLst>
          </p:cNvPr>
          <p:cNvSpPr>
            <a:spLocks noGrp="1"/>
          </p:cNvSpPr>
          <p:nvPr>
            <p:ph type="body" sz="quarter" idx="11"/>
          </p:nvPr>
        </p:nvSpPr>
        <p:spPr/>
        <p:txBody>
          <a:bodyPr/>
          <a:lstStyle/>
          <a:p>
            <a:pPr algn="ctr"/>
            <a:r>
              <a:rPr lang="en-US" dirty="0"/>
              <a:t>Parent Material</a:t>
            </a:r>
          </a:p>
        </p:txBody>
      </p:sp>
      <p:pic>
        <p:nvPicPr>
          <p:cNvPr id="5" name="Picture 4" descr="Map&#10;&#10;Description automatically generated">
            <a:extLst>
              <a:ext uri="{FF2B5EF4-FFF2-40B4-BE49-F238E27FC236}">
                <a16:creationId xmlns:a16="http://schemas.microsoft.com/office/drawing/2014/main" id="{D100EEF1-B631-F4B8-1D53-E446076911F6}"/>
              </a:ext>
            </a:extLst>
          </p:cNvPr>
          <p:cNvPicPr>
            <a:picLocks noChangeAspect="1"/>
          </p:cNvPicPr>
          <p:nvPr/>
        </p:nvPicPr>
        <p:blipFill>
          <a:blip r:embed="rId3"/>
          <a:stretch>
            <a:fillRect/>
          </a:stretch>
        </p:blipFill>
        <p:spPr>
          <a:xfrm>
            <a:off x="7307299" y="1627908"/>
            <a:ext cx="4041998" cy="4397388"/>
          </a:xfrm>
          <a:prstGeom prst="rect">
            <a:avLst/>
          </a:prstGeom>
        </p:spPr>
      </p:pic>
    </p:spTree>
    <p:extLst>
      <p:ext uri="{BB962C8B-B14F-4D97-AF65-F5344CB8AC3E}">
        <p14:creationId xmlns:p14="http://schemas.microsoft.com/office/powerpoint/2010/main" val="105445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6FDC3C-00BC-651C-0AD2-DEA0CEA786DD}"/>
              </a:ext>
            </a:extLst>
          </p:cNvPr>
          <p:cNvSpPr>
            <a:spLocks noGrp="1"/>
          </p:cNvSpPr>
          <p:nvPr>
            <p:ph type="body" sz="quarter" idx="11"/>
          </p:nvPr>
        </p:nvSpPr>
        <p:spPr/>
        <p:txBody>
          <a:bodyPr/>
          <a:lstStyle/>
          <a:p>
            <a:pPr algn="ctr"/>
            <a:r>
              <a:rPr lang="en-US" dirty="0"/>
              <a:t>Law of Superposition</a:t>
            </a:r>
          </a:p>
        </p:txBody>
      </p:sp>
      <p:sp>
        <p:nvSpPr>
          <p:cNvPr id="3" name="Content Placeholder 2">
            <a:extLst>
              <a:ext uri="{FF2B5EF4-FFF2-40B4-BE49-F238E27FC236}">
                <a16:creationId xmlns:a16="http://schemas.microsoft.com/office/drawing/2014/main" id="{EEE06433-7933-1127-02B5-26A768D7D4B9}"/>
              </a:ext>
            </a:extLst>
          </p:cNvPr>
          <p:cNvSpPr>
            <a:spLocks noGrp="1"/>
          </p:cNvSpPr>
          <p:nvPr>
            <p:ph sz="quarter" idx="10"/>
          </p:nvPr>
        </p:nvSpPr>
        <p:spPr>
          <a:xfrm>
            <a:off x="505434" y="1627908"/>
            <a:ext cx="6490789" cy="4506191"/>
          </a:xfrm>
        </p:spPr>
        <p:txBody>
          <a:bodyPr/>
          <a:lstStyle/>
          <a:p>
            <a:pPr marL="342900" indent="-342900" eaLnBrk="1" hangingPunct="1">
              <a:lnSpc>
                <a:spcPct val="90000"/>
              </a:lnSpc>
              <a:buFont typeface="Arial" panose="020B0604020202020204" pitchFamily="34" charset="0"/>
              <a:buChar char="•"/>
            </a:pPr>
            <a:r>
              <a:rPr lang="en-US" altLang="en-US" sz="2800" dirty="0">
                <a:latin typeface="Lato" panose="020F0502020204030203" pitchFamily="34" charset="0"/>
                <a:cs typeface="Arial" panose="020B0604020202020204" pitchFamily="34" charset="0"/>
              </a:rPr>
              <a:t>One of the </a:t>
            </a:r>
            <a:r>
              <a:rPr lang="en-US" altLang="en-US" sz="2800" i="1" dirty="0">
                <a:latin typeface="Lato" panose="020F0502020204030203" pitchFamily="34" charset="0"/>
                <a:cs typeface="Arial" panose="020B0604020202020204" pitchFamily="34" charset="0"/>
              </a:rPr>
              <a:t>bases</a:t>
            </a:r>
            <a:r>
              <a:rPr lang="en-US" altLang="en-US" sz="2800" dirty="0">
                <a:latin typeface="Lato" panose="020F0502020204030203" pitchFamily="34" charset="0"/>
                <a:cs typeface="Arial" panose="020B0604020202020204" pitchFamily="34" charset="0"/>
              </a:rPr>
              <a:t> of the sciences of geology, archaeology, and other fields dealing with stratigraphy</a:t>
            </a:r>
            <a:endParaRPr lang="en-US" altLang="en-US" sz="900" dirty="0">
              <a:latin typeface="Lato" panose="020F0502020204030203" pitchFamily="34" charset="0"/>
              <a:cs typeface="Arial" panose="020B0604020202020204" pitchFamily="34" charset="0"/>
            </a:endParaRPr>
          </a:p>
          <a:p>
            <a:pPr marL="342900" indent="-342900" eaLnBrk="1" hangingPunct="1">
              <a:lnSpc>
                <a:spcPct val="90000"/>
              </a:lnSpc>
              <a:buFont typeface="Arial" panose="020B0604020202020204" pitchFamily="34" charset="0"/>
              <a:buChar char="•"/>
            </a:pPr>
            <a:r>
              <a:rPr lang="en-US" altLang="en-US" sz="2800" i="1" dirty="0">
                <a:latin typeface="Lato" panose="020F0502020204030203" pitchFamily="34" charset="0"/>
                <a:cs typeface="Arial" panose="020B0604020202020204" pitchFamily="34" charset="0"/>
              </a:rPr>
              <a:t>“Layers of rock are arranged in a time sequence, with the oldest on the bottom and the youngest on the top, unless later processes disturb this arrangement.”</a:t>
            </a:r>
            <a:r>
              <a:rPr lang="en-US" altLang="en-US" sz="2800" dirty="0">
                <a:latin typeface="Lato" panose="020F0502020204030203" pitchFamily="34" charset="0"/>
                <a:cs typeface="Arial" panose="020B0604020202020204" pitchFamily="34" charset="0"/>
              </a:rPr>
              <a:t> </a:t>
            </a:r>
            <a:endParaRPr lang="en-US" altLang="en-US" sz="900" dirty="0">
              <a:latin typeface="Lato" panose="020F0502020204030203" pitchFamily="34" charset="0"/>
              <a:cs typeface="Arial" panose="020B0604020202020204" pitchFamily="34" charset="0"/>
            </a:endParaRPr>
          </a:p>
          <a:p>
            <a:pPr marL="342900" indent="-342900" eaLnBrk="1" hangingPunct="1">
              <a:lnSpc>
                <a:spcPct val="90000"/>
              </a:lnSpc>
              <a:buFont typeface="Arial" panose="020B0604020202020204" pitchFamily="34" charset="0"/>
              <a:buChar char="•"/>
            </a:pPr>
            <a:r>
              <a:rPr lang="en-US" altLang="en-US" sz="2800" dirty="0">
                <a:latin typeface="Lato" panose="020F0502020204030203" pitchFamily="34" charset="0"/>
                <a:cs typeface="Arial" panose="020B0604020202020204" pitchFamily="34" charset="0"/>
              </a:rPr>
              <a:t>Danish scientist Nicolas Steno, 17</a:t>
            </a:r>
            <a:r>
              <a:rPr lang="en-US" altLang="en-US" sz="2800" baseline="30000" dirty="0">
                <a:latin typeface="Lato" panose="020F0502020204030203" pitchFamily="34" charset="0"/>
                <a:cs typeface="Arial" panose="020B0604020202020204" pitchFamily="34" charset="0"/>
              </a:rPr>
              <a:t>th</a:t>
            </a:r>
            <a:r>
              <a:rPr lang="en-US" altLang="en-US" sz="2800" dirty="0">
                <a:latin typeface="Lato" panose="020F0502020204030203" pitchFamily="34" charset="0"/>
                <a:cs typeface="Arial" panose="020B0604020202020204" pitchFamily="34" charset="0"/>
              </a:rPr>
              <a:t> Century</a:t>
            </a:r>
          </a:p>
        </p:txBody>
      </p:sp>
      <p:pic>
        <p:nvPicPr>
          <p:cNvPr id="6" name="Picture 5" descr="Diagram&#10;&#10;Description automatically generated">
            <a:extLst>
              <a:ext uri="{FF2B5EF4-FFF2-40B4-BE49-F238E27FC236}">
                <a16:creationId xmlns:a16="http://schemas.microsoft.com/office/drawing/2014/main" id="{9E0BC0C9-3A0B-8006-9B4F-D525EF5E6B4B}"/>
              </a:ext>
            </a:extLst>
          </p:cNvPr>
          <p:cNvPicPr>
            <a:picLocks noChangeAspect="1"/>
          </p:cNvPicPr>
          <p:nvPr/>
        </p:nvPicPr>
        <p:blipFill>
          <a:blip r:embed="rId2"/>
          <a:stretch>
            <a:fillRect/>
          </a:stretch>
        </p:blipFill>
        <p:spPr>
          <a:xfrm>
            <a:off x="7071065" y="1627908"/>
            <a:ext cx="4924159" cy="3570015"/>
          </a:xfrm>
          <a:prstGeom prst="rect">
            <a:avLst/>
          </a:prstGeom>
        </p:spPr>
      </p:pic>
    </p:spTree>
    <p:extLst>
      <p:ext uri="{BB962C8B-B14F-4D97-AF65-F5344CB8AC3E}">
        <p14:creationId xmlns:p14="http://schemas.microsoft.com/office/powerpoint/2010/main" val="2467908705"/>
      </p:ext>
    </p:extLst>
  </p:cSld>
  <p:clrMapOvr>
    <a:masterClrMapping/>
  </p:clrMapOvr>
</p:sld>
</file>

<file path=ppt/theme/theme1.xml><?xml version="1.0" encoding="utf-8"?>
<a:theme xmlns:a="http://schemas.openxmlformats.org/drawingml/2006/main" name="1_Title Page">
  <a:themeElements>
    <a:clrScheme name="NRCS">
      <a:dk1>
        <a:srgbClr val="545859"/>
      </a:dk1>
      <a:lt1>
        <a:srgbClr val="FFFFFF"/>
      </a:lt1>
      <a:dk2>
        <a:srgbClr val="093F31"/>
      </a:dk2>
      <a:lt2>
        <a:srgbClr val="E7E6E6"/>
      </a:lt2>
      <a:accent1>
        <a:srgbClr val="55892C"/>
      </a:accent1>
      <a:accent2>
        <a:srgbClr val="0B4034"/>
      </a:accent2>
      <a:accent3>
        <a:srgbClr val="FEC962"/>
      </a:accent3>
      <a:accent4>
        <a:srgbClr val="1A567B"/>
      </a:accent4>
      <a:accent5>
        <a:srgbClr val="714223"/>
      </a:accent5>
      <a:accent6>
        <a:srgbClr val="545859"/>
      </a:accent6>
      <a:hlink>
        <a:srgbClr val="518229"/>
      </a:hlink>
      <a:folHlink>
        <a:srgbClr val="FEC962"/>
      </a:folHlink>
    </a:clrScheme>
    <a:fontScheme name="NRCS">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ody White">
  <a:themeElements>
    <a:clrScheme name="NRCS NEW">
      <a:dk1>
        <a:srgbClr val="545859"/>
      </a:dk1>
      <a:lt1>
        <a:srgbClr val="FFFFFF"/>
      </a:lt1>
      <a:dk2>
        <a:srgbClr val="0B4134"/>
      </a:dk2>
      <a:lt2>
        <a:srgbClr val="E7E6E6"/>
      </a:lt2>
      <a:accent1>
        <a:srgbClr val="658D1B"/>
      </a:accent1>
      <a:accent2>
        <a:srgbClr val="0B4134"/>
      </a:accent2>
      <a:accent3>
        <a:srgbClr val="FEC962"/>
      </a:accent3>
      <a:accent4>
        <a:srgbClr val="1A567B"/>
      </a:accent4>
      <a:accent5>
        <a:srgbClr val="714223"/>
      </a:accent5>
      <a:accent6>
        <a:srgbClr val="545859"/>
      </a:accent6>
      <a:hlink>
        <a:srgbClr val="19567B"/>
      </a:hlink>
      <a:folHlink>
        <a:srgbClr val="658D1B"/>
      </a:folHlink>
    </a:clrScheme>
    <a:fontScheme name="FPAC">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CD5AA6346D6F4393BDE96D23C18B8A" ma:contentTypeVersion="2" ma:contentTypeDescription="Create a new document." ma:contentTypeScope="" ma:versionID="f747c747d2e434c0d8b299d469a4df7a">
  <xsd:schema xmlns:xsd="http://www.w3.org/2001/XMLSchema" xmlns:xs="http://www.w3.org/2001/XMLSchema" xmlns:p="http://schemas.microsoft.com/office/2006/metadata/properties" xmlns:ns2="c882b330-9d82-4f02-bf7d-cea9b8ba08ea" targetNamespace="http://schemas.microsoft.com/office/2006/metadata/properties" ma:root="true" ma:fieldsID="0ef6e4c21ee36d7cb5d37e9e893aaa7a" ns2:_="">
    <xsd:import namespace="c882b330-9d82-4f02-bf7d-cea9b8ba08e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2b330-9d82-4f02-bf7d-cea9b8ba08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FC9694-66F6-41B0-887F-F497A77ED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82b330-9d82-4f02-bf7d-cea9b8ba08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5787A5-96AB-4A15-B7EB-76A978E87EE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41DBA9E-642A-4BB1-86C5-CA90FE3DF6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2503</TotalTime>
  <Words>4861</Words>
  <Application>Microsoft Office PowerPoint</Application>
  <PresentationFormat>Widescreen</PresentationFormat>
  <Paragraphs>381</Paragraphs>
  <Slides>50</Slides>
  <Notes>40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63" baseType="lpstr">
      <vt:lpstr>Aptos</vt:lpstr>
      <vt:lpstr>Arial</vt:lpstr>
      <vt:lpstr>Lato</vt:lpstr>
      <vt:lpstr>Montserrat</vt:lpstr>
      <vt:lpstr>Muli</vt:lpstr>
      <vt:lpstr>Open Sans</vt:lpstr>
      <vt:lpstr>Tahoma</vt:lpstr>
      <vt:lpstr>Times New Roman</vt:lpstr>
      <vt:lpstr>Warnock Pro</vt:lpstr>
      <vt:lpstr>Wingdings</vt:lpstr>
      <vt:lpstr>1_Title Page</vt:lpstr>
      <vt:lpstr>2_Body White</vt:lpstr>
      <vt:lpstr>Chart</vt:lpstr>
      <vt:lpstr>PowerPoint Presentation</vt:lpstr>
      <vt:lpstr>PowerPoint Presentation</vt:lpstr>
      <vt:lpstr>PowerPoint Presentation</vt:lpstr>
      <vt:lpstr>PowerPoint Presentation</vt:lpstr>
      <vt:lpstr>PowerPoint Presentation</vt:lpstr>
      <vt:lpstr>PowerPoint Presentation</vt:lpstr>
      <vt:lpstr>Relief (topography)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Clayey Soil</vt:lpstr>
      <vt:lpstr>Sandy Soil</vt:lpstr>
      <vt:lpstr>PowerPoint Presentation</vt:lpstr>
      <vt:lpstr>PowerPoint Presentation</vt:lpstr>
      <vt:lpstr>Soil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pH</vt:lpstr>
      <vt:lpstr>Essential Plant Nutrients in Soil</vt:lpstr>
      <vt:lpstr>PowerPoint Presentation</vt:lpstr>
      <vt:lpstr>PowerPoint Presentation</vt:lpstr>
      <vt:lpstr>PowerPoint Presentation</vt:lpstr>
      <vt:lpstr>PowerPoint Presentation</vt:lpstr>
      <vt:lpstr>PowerPoint Presentation</vt:lpstr>
      <vt:lpstr>PowerPoint Presentation</vt:lpstr>
      <vt:lpstr>Detailed Soil Map Unit Description</vt:lpstr>
      <vt:lpstr>PowerPoint Presentation</vt:lpstr>
      <vt:lpstr>Block Diagrams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Strough, Kirsten - FPAC-FBC, Boise, ID</dc:creator>
  <cp:lastModifiedBy>Bush, Debbie</cp:lastModifiedBy>
  <cp:revision>48</cp:revision>
  <dcterms:created xsi:type="dcterms:W3CDTF">2019-04-23T15:10:02Z</dcterms:created>
  <dcterms:modified xsi:type="dcterms:W3CDTF">2025-02-28T02:18:56Z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0x01010088CD5AA6346D6F4393BDE96D23C18B8A</vt:lpwstr>
  </property>
</Properties>
</file>