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lfa Slab One" panose="020B0604020202020204" charset="0"/>
      <p:regular r:id="rId17"/>
    </p:embeddedFont>
    <p:embeddedFont>
      <p:font typeface="NTR" panose="020B0604020202020204" charset="0"/>
      <p:regular r:id="rId18"/>
    </p:embeddedFont>
    <p:embeddedFont>
      <p:font typeface="Proxima Nova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7FFA3-1E7E-41BD-BCD7-EAA179369498}" v="3" dt="2025-02-17T21:42:49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sh, Debbie" userId="58ace3b2-0769-45aa-9a02-919406ef3154" providerId="ADAL" clId="{C117FFA3-1E7E-41BD-BCD7-EAA179369498}"/>
    <pc:docChg chg="modSld">
      <pc:chgData name="Bush, Debbie" userId="58ace3b2-0769-45aa-9a02-919406ef3154" providerId="ADAL" clId="{C117FFA3-1E7E-41BD-BCD7-EAA179369498}" dt="2025-02-17T21:39:24.620" v="0"/>
      <pc:docMkLst>
        <pc:docMk/>
      </pc:docMkLst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56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57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58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59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0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1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2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3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4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5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6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7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8"/>
        </pc:sldMkLst>
      </pc:sldChg>
      <pc:sldChg chg="modTransition">
        <pc:chgData name="Bush, Debbie" userId="58ace3b2-0769-45aa-9a02-919406ef3154" providerId="ADAL" clId="{C117FFA3-1E7E-41BD-BCD7-EAA179369498}" dt="2025-02-17T21:39:24.620" v="0"/>
        <pc:sldMkLst>
          <pc:docMk/>
          <pc:sldMk cId="0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91455663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d91455663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92518c27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92518c27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91455663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91455663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92518c27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d92518c27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92518c27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92518c27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91455663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91455663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91455663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91455663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Height: 9-11 inches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Wingspan: 13-15 inches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Weight: 160-180 grams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91455663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91455663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91455663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914556632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914556632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914556632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91455663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91455663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91455663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914556632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d914556632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d914556632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25932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28800" y="1026481"/>
            <a:ext cx="5486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828800" y="2331040"/>
            <a:ext cx="5486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1828800" y="822760"/>
            <a:ext cx="54864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NTR"/>
                <a:ea typeface="NTR"/>
                <a:cs typeface="NTR"/>
                <a:sym typeface="NTR"/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3033128" y="4352048"/>
            <a:ext cx="3077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NTR"/>
                <a:ea typeface="NTR"/>
                <a:cs typeface="NTR"/>
                <a:sym typeface="NTR"/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4"/>
          </p:nvPr>
        </p:nvSpPr>
        <p:spPr>
          <a:xfrm>
            <a:off x="3033128" y="4169540"/>
            <a:ext cx="30777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>
                <a:solidFill>
                  <a:schemeClr val="lt1"/>
                </a:solidFill>
                <a:latin typeface="NTR"/>
                <a:ea typeface="NTR"/>
                <a:cs typeface="NTR"/>
                <a:sym typeface="NTR"/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>
            <a:spLocks noGrp="1"/>
          </p:cNvSpPr>
          <p:nvPr>
            <p:ph type="pic" idx="5"/>
          </p:nvPr>
        </p:nvSpPr>
        <p:spPr>
          <a:xfrm>
            <a:off x="2593298" y="0"/>
            <a:ext cx="6550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3"/>
                </a:solidFill>
                <a:latin typeface="NTR"/>
                <a:ea typeface="NTR"/>
                <a:cs typeface="NTR"/>
                <a:sym typeface="NTR"/>
              </a:defRPr>
            </a:lvl1pPr>
            <a:lvl2pPr marR="0"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2pPr>
            <a:lvl3pPr marR="0"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3pPr>
            <a:lvl4pPr marR="0"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4pPr>
            <a:lvl5pPr marR="0"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>
            <a:spLocks noGrp="1"/>
          </p:cNvSpPr>
          <p:nvPr>
            <p:ph type="pic" idx="6"/>
          </p:nvPr>
        </p:nvSpPr>
        <p:spPr>
          <a:xfrm>
            <a:off x="4060800" y="3316468"/>
            <a:ext cx="1022400" cy="766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  <a:defRPr sz="1100" b="0" i="1" u="none" strike="noStrike" cap="none">
                <a:solidFill>
                  <a:schemeClr val="accent3"/>
                </a:solidFill>
                <a:latin typeface="NTR"/>
                <a:ea typeface="NTR"/>
                <a:cs typeface="NTR"/>
                <a:sym typeface="NTR"/>
              </a:defRPr>
            </a:lvl1pPr>
            <a:lvl2pPr marR="0"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2pPr>
            <a:lvl3pPr marR="0"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3pPr>
            <a:lvl4pPr marR="0"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4pPr>
            <a:lvl5pPr marR="0"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NTR"/>
                <a:ea typeface="NTR"/>
                <a:cs typeface="NTR"/>
                <a:sym typeface="NTR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Northern Bobwhite Biology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/>
              <a:t>Colinus virginianus</a:t>
            </a:r>
            <a:endParaRPr sz="2000" i="1"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6000"/>
            <a:ext cx="4573649" cy="343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0"/>
    </mc:Choice>
    <mc:Fallback>
      <p:transition spd="slow" advTm="66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Uropygial Gland</a:t>
            </a: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5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/>
              <a:t>Oil gland for waterproofing feathers</a:t>
            </a:r>
            <a:endParaRPr sz="2300"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0" y="1571613"/>
            <a:ext cx="476250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3"/>
    </mc:Choice>
    <mc:Fallback>
      <p:transition spd="slow" advTm="773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Reproduction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60429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Nest site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Adequate ground cover - dense native grasses and forbs with scattered shrubs and brush present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Breeding season - June to August (weather dependent: May - September)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Clutch size - 10 - 16 eggs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Incubation - 23 days @ 99.5F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 and F will incubate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 broods for 4 weeks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Chicks fly at 2 weeks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Variety of mating strategies 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social monogamy, simultaneous polyandry, sequential polyandry, and sequential polygamy</a:t>
            </a:r>
            <a:endParaRPr sz="1600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7650" y="31375"/>
            <a:ext cx="2140601" cy="28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4">
            <a:alphaModFix/>
          </a:blip>
          <a:srcRect l="25694" b="28109"/>
          <a:stretch/>
        </p:blipFill>
        <p:spPr>
          <a:xfrm>
            <a:off x="6177075" y="2975450"/>
            <a:ext cx="2931176" cy="212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1"/>
    </mc:Choice>
    <mc:Fallback>
      <p:transition spd="slow" advTm="1428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Quail Decline</a:t>
            </a:r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★"/>
            </a:pPr>
            <a:r>
              <a:rPr lang="en" sz="2200"/>
              <a:t>Free Bird by Lynyrd Skynyrd - “And this bird you cannot change”</a:t>
            </a:r>
            <a:endParaRPr sz="22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Char char="★"/>
            </a:pPr>
            <a:r>
              <a:rPr lang="en" sz="2200"/>
              <a:t>80% N. Bobwhite decline in the last 30 years</a:t>
            </a:r>
            <a:endParaRPr sz="22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Char char="★"/>
            </a:pPr>
            <a:r>
              <a:rPr lang="en" sz="2200"/>
              <a:t>Over 90% of grasslands in central and eastern North America have been lost over time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1"/>
    </mc:Choice>
    <mc:Fallback>
      <p:transition spd="slow" advTm="54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Quail Decline</a:t>
            </a: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No clear cut answer why, BUT…</a:t>
            </a:r>
            <a:endParaRPr sz="2200"/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Habitat loss - Farming, Ranching, Fragmentation, etc.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Chemical use - Pesticide and Herbicide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Weather - drought and flood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Small mammals - more food = less predation on one species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Predators - everything wants to eat quail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Hunting - conservation vs. overhunting 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3"/>
    </mc:Choice>
    <mc:Fallback>
      <p:transition spd="slow" advTm="585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know the bird is to know the bird</a:t>
            </a: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5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Canarie of the Prairie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Habitat is important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Landowners are key</a:t>
            </a:r>
            <a:endParaRPr sz="2500"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146" y="2826400"/>
            <a:ext cx="3335726" cy="22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5"/>
    </mc:Choice>
    <mc:Fallback>
      <p:transition spd="slow" advTm="68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 Texas Quail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3043350"/>
            <a:ext cx="2016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Northern Bobwhite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025625" cy="20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000" y="1017725"/>
            <a:ext cx="2025625" cy="20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9900" y="1017725"/>
            <a:ext cx="2025625" cy="20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6675" y="1017725"/>
            <a:ext cx="2025625" cy="20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2445300" y="3043350"/>
            <a:ext cx="2016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Blue Scaled Quail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4655100" y="3043350"/>
            <a:ext cx="2016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Montezuma Quail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6788700" y="3043350"/>
            <a:ext cx="2016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Gambel Quail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2"/>
    </mc:Choice>
    <mc:Fallback>
      <p:transition spd="slow" advTm="57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know the bird is to know the bird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901100" cy="38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Named for their call “Bob White”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Indicator species - Canarie of the Prairie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Home Range - 40 acres (vary 10-80 acres - habitat dependant)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¾ time spent within 22 acres (food and cover)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Up to 25% woody (edges)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“Softball” Habitat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Carrying Capacity - 3 birds per acre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Life Expectancy - less than 1 year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70%-80% population loss each year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Can survive up to 5 years</a:t>
            </a:r>
            <a:endParaRPr sz="170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146" y="2826400"/>
            <a:ext cx="3335726" cy="22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4"/>
    </mc:Choice>
    <mc:Fallback>
      <p:transition spd="slow" advTm="63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Predator vs Prey</a:t>
            </a:r>
            <a:endParaRPr sz="2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“Eyes on the front, hunt. Eyes on the side, hide”</a:t>
            </a:r>
            <a:endParaRPr sz="18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Male vs Female</a:t>
            </a:r>
            <a:endParaRPr sz="2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Sexual Dimorphism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Male - white eye and throat patch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Female - brown eye and throat patch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375" y="2048425"/>
            <a:ext cx="3938575" cy="29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9"/>
    </mc:Choice>
    <mc:Fallback>
      <p:transition spd="slow" advTm="619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Beak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2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Small and Curved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How many teeth can you count?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Seeds, insects, and fruit</a:t>
            </a:r>
            <a:endParaRPr sz="23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Vegetation when preferred food source fun low</a:t>
            </a:r>
            <a:endParaRPr sz="1900"/>
          </a:p>
        </p:txBody>
      </p:sp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t="21740" r="29651"/>
          <a:stretch/>
        </p:blipFill>
        <p:spPr>
          <a:xfrm>
            <a:off x="5393100" y="852275"/>
            <a:ext cx="3615674" cy="301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4"/>
    </mc:Choice>
    <mc:Fallback>
      <p:transition spd="slow" advTm="70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Wings</a:t>
            </a: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5002500" cy="10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Short and round</a:t>
            </a:r>
            <a:endParaRPr sz="2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Flush - 40 yards</a:t>
            </a:r>
            <a:endParaRPr sz="18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Flight feathers</a:t>
            </a:r>
            <a:endParaRPr sz="2200"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340" y="0"/>
            <a:ext cx="36726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5" y="2212900"/>
            <a:ext cx="5002550" cy="28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7"/>
    </mc:Choice>
    <mc:Fallback>
      <p:transition spd="slow" advTm="714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Aging N. Bobwhites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5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Juvenile vs Adult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Adulthood at 15 weeks </a:t>
            </a:r>
            <a:endParaRPr sz="22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025" y="598075"/>
            <a:ext cx="5028975" cy="36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4121700" y="4200475"/>
            <a:ext cx="2479500" cy="6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Juvenile</a:t>
            </a:r>
            <a:endParaRPr sz="2200"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6636300" y="4200475"/>
            <a:ext cx="2479500" cy="6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Adult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5"/>
    </mc:Choice>
    <mc:Fallback>
      <p:transition spd="slow" advTm="56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Feathers</a:t>
            </a: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Camouflage</a:t>
            </a:r>
            <a:endParaRPr sz="2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Cryptic</a:t>
            </a:r>
            <a:endParaRPr sz="18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Flight</a:t>
            </a:r>
            <a:endParaRPr sz="2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Streamline and provide lift</a:t>
            </a:r>
            <a:endParaRPr sz="18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Thermoregulation</a:t>
            </a:r>
            <a:endParaRPr sz="2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Fluffed or flattened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l="20451" t="17444"/>
          <a:stretch/>
        </p:blipFill>
        <p:spPr>
          <a:xfrm>
            <a:off x="4572000" y="759090"/>
            <a:ext cx="4516876" cy="3123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4"/>
    </mc:Choice>
    <mc:Fallback>
      <p:transition spd="slow" advTm="84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Feet</a:t>
            </a: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4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Chicken like feet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Three toes/claws forward for scratching ground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Rasorial - running/scratching ground birds</a:t>
            </a:r>
            <a:endParaRPr sz="2100"/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l="46098" t="17661" r="11496"/>
          <a:stretch/>
        </p:blipFill>
        <p:spPr>
          <a:xfrm>
            <a:off x="5352826" y="119600"/>
            <a:ext cx="3670724" cy="47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434</Words>
  <Application>Microsoft Office PowerPoint</Application>
  <PresentationFormat>On-screen Show (16:9)</PresentationFormat>
  <Paragraphs>84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NTR</vt:lpstr>
      <vt:lpstr>Proxima Nova</vt:lpstr>
      <vt:lpstr>Alfa Slab One</vt:lpstr>
      <vt:lpstr>Gameday</vt:lpstr>
      <vt:lpstr>Northern Bobwhite Biology</vt:lpstr>
      <vt:lpstr>Native Texas Quail</vt:lpstr>
      <vt:lpstr>To know the bird is to know the bird</vt:lpstr>
      <vt:lpstr>Head</vt:lpstr>
      <vt:lpstr>Beak</vt:lpstr>
      <vt:lpstr>Wings</vt:lpstr>
      <vt:lpstr>Aging N. Bobwhites </vt:lpstr>
      <vt:lpstr>Feathers</vt:lpstr>
      <vt:lpstr>Feet</vt:lpstr>
      <vt:lpstr>Uropygial Gland</vt:lpstr>
      <vt:lpstr>Reproduction</vt:lpstr>
      <vt:lpstr>Quail Decline</vt:lpstr>
      <vt:lpstr>Quail Decline</vt:lpstr>
      <vt:lpstr>To know the bird is to know the bird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Bush, Debbie</cp:lastModifiedBy>
  <cp:revision>1</cp:revision>
  <dcterms:modified xsi:type="dcterms:W3CDTF">2025-02-17T21:42:58Z</dcterms:modified>
</cp:coreProperties>
</file>