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7" r:id="rId7"/>
    <p:sldId id="289" r:id="rId8"/>
    <p:sldId id="259" r:id="rId9"/>
    <p:sldId id="260" r:id="rId10"/>
    <p:sldId id="267" r:id="rId11"/>
    <p:sldId id="268" r:id="rId12"/>
    <p:sldId id="269" r:id="rId13"/>
    <p:sldId id="272" r:id="rId14"/>
    <p:sldId id="273" r:id="rId15"/>
    <p:sldId id="265" r:id="rId16"/>
    <p:sldId id="280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61" r:id="rId25"/>
    <p:sldId id="281" r:id="rId26"/>
    <p:sldId id="282" r:id="rId27"/>
    <p:sldId id="264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72E"/>
    <a:srgbClr val="0078AD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76" y="-920592"/>
            <a:ext cx="12933803" cy="860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85" y="776992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721123"/>
            <a:ext cx="8582140" cy="6742805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" y="353860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55935"/>
            <a:ext cx="12192000" cy="110998"/>
          </a:xfrm>
          <a:prstGeom prst="rect">
            <a:avLst/>
          </a:prstGeom>
          <a:solidFill>
            <a:srgbClr val="C1D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" y="248223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BCAB-F804-47FB-9DD6-7FBA45CDB3B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plainsreport.com/tag/complicated-grief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bheeshana2.blogspot.com/2015/09/blog-post_9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tips-getting-published-english-language-journal-checklis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grammar-essentials/punctuation/punctuation-time-to-writ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iriss.org.uk/writing-analysis-social-care/explanatio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322567/three-dimensional-men-jigsaw-pieces-teamwork" TargetMode="External"/><Relationship Id="rId2" Type="http://schemas.openxmlformats.org/officeDocument/2006/relationships/image" Target="../media/image16.1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post-it-note/c/criteria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cce.org/2014/10/15/excellent-free-professional-development-k-12-online-conference-2014-begins/thumbs-up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flatworldknowledge.lardbucket.org/books/public-speaking-practice-and-ethics/s08-01-why-conduct-an-audience-analys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objects/books/literature-design-book-colorful-color-paper-learn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alford.ac.uk/business-school/lack-of-experience/value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gdsteam/1408416244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hcl.edu/about/administrative-offices/sponsored-programs/faculty-research-support-fund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money-png/download/188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money-png/download/188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008357@N08/3360063011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mestiffinjr.com/evolving-reading-tast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omputerkeyboardcloseup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SponsoredPrograms@UHCL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theconversation.com/email-is-still-a-problem-that-google-and-others-are-happy-to-keep-that-way-378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616" y="2339251"/>
            <a:ext cx="775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Faculty Research and Support Funds</a:t>
            </a:r>
            <a:endParaRPr lang="en-US" sz="4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194892" y="3128790"/>
            <a:ext cx="7320708" cy="0"/>
          </a:xfrm>
          <a:prstGeom prst="line">
            <a:avLst/>
          </a:prstGeom>
          <a:ln w="1905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4581181" y="3370683"/>
            <a:ext cx="3922739" cy="35852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  <a:latin typeface="ITC Garamond Std Book Cond" panose="02020606060506020304" pitchFamily="18" charset="0"/>
              </a:rPr>
              <a:t>Preparing a Competitive Proposal</a:t>
            </a:r>
          </a:p>
        </p:txBody>
      </p:sp>
    </p:spTree>
    <p:extLst>
      <p:ext uri="{BB962C8B-B14F-4D97-AF65-F5344CB8AC3E}">
        <p14:creationId xmlns:p14="http://schemas.microsoft.com/office/powerpoint/2010/main" val="38162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STEP 4: Dean’s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627790"/>
            <a:ext cx="5192305" cy="34889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Dean reviews proposal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Dean sends email supporting proposal to ORSP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Must be received by application deadline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7117" y="967666"/>
            <a:ext cx="6162561" cy="5149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E2D23-AD6F-4CE5-84CC-E27FC4C914A7}"/>
              </a:ext>
            </a:extLst>
          </p:cNvPr>
          <p:cNvSpPr txBox="1"/>
          <p:nvPr/>
        </p:nvSpPr>
        <p:spPr>
          <a:xfrm>
            <a:off x="5938092" y="6204775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chaplainsreport.com/tag/complicated-grief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089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STEP 5: ORSP Confirmation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725445"/>
            <a:ext cx="5661752" cy="392250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ORSP acknowledges receipt of proposal and Dean’s support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Submission process is complete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7749" y="1942800"/>
            <a:ext cx="5591930" cy="3725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695F9-5BA2-4576-A727-0A31F4F645D6}"/>
              </a:ext>
            </a:extLst>
          </p:cNvPr>
          <p:cNvSpPr txBox="1"/>
          <p:nvPr/>
        </p:nvSpPr>
        <p:spPr>
          <a:xfrm>
            <a:off x="6367749" y="5667885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vibheeshana2.blogspot.com/2015/09/blog-post_9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369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0" y="2686758"/>
            <a:ext cx="5988207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PROPOSAL ELEMENTS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3"/>
            <a:ext cx="6149572" cy="518270"/>
          </a:xfrm>
        </p:spPr>
        <p:txBody>
          <a:bodyPr>
            <a:normAutofit fontScale="85000" lnSpcReduction="10000"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ITC Garamond Std Book Cond" panose="02020606060506020304" pitchFamily="18" charset="0"/>
              </a:rPr>
              <a:t>All the parts and pieces to make your proposal whole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5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REQUIRED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50743"/>
            <a:ext cx="5032507" cy="459721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Cover Page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10-Page Project Narrative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Budget and Budget Justification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Cost Share Support (if applicable)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Appended Material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Curriculum Vitae for Project Personnel 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8847" y="1704512"/>
            <a:ext cx="6385340" cy="4495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4DA72E-ADBD-4A07-8252-8C463C266F9E}"/>
              </a:ext>
            </a:extLst>
          </p:cNvPr>
          <p:cNvSpPr txBox="1"/>
          <p:nvPr/>
        </p:nvSpPr>
        <p:spPr>
          <a:xfrm>
            <a:off x="6016752" y="6200336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www.enago.com/academy/tips-getting-published-english-language-journal-checklis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1877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9" y="1161826"/>
            <a:ext cx="11047601" cy="54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0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D7BEB-99E2-4AC2-B751-0460900A8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74114"/>
            <a:ext cx="11311874" cy="48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PROJECT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5740412" cy="455474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Purpose and Objectives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Background and Hypothesis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Significance of Request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Procedures/Work Plan/Methodology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Duration of Request/Time Frame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Equipment/Facilities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Dissemination/Use of Results/Project Sustainability</a:t>
            </a:r>
            <a:endParaRPr lang="en-US" sz="20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5250" y="903414"/>
            <a:ext cx="5784429" cy="5399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61355-23A9-48B6-A14F-5F736CEC8052}"/>
              </a:ext>
            </a:extLst>
          </p:cNvPr>
          <p:cNvSpPr txBox="1"/>
          <p:nvPr/>
        </p:nvSpPr>
        <p:spPr>
          <a:xfrm>
            <a:off x="6367749" y="6417122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owl.excelsior.edu/grammar-essentials/punctuation/punctuation-time-to-writ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307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BUDGET SUMMARY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791AD5-6E1F-4AC5-B66A-B4823CDEB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64020"/>
              </p:ext>
            </p:extLst>
          </p:nvPr>
        </p:nvGraphicFramePr>
        <p:xfrm>
          <a:off x="276340" y="2146130"/>
          <a:ext cx="1149198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756">
                  <a:extLst>
                    <a:ext uri="{9D8B030D-6E8A-4147-A177-3AD203B41FA5}">
                      <a16:colId xmlns:a16="http://schemas.microsoft.com/office/drawing/2014/main" val="4206838677"/>
                    </a:ext>
                  </a:extLst>
                </a:gridCol>
                <a:gridCol w="7470648">
                  <a:extLst>
                    <a:ext uri="{9D8B030D-6E8A-4147-A177-3AD203B41FA5}">
                      <a16:colId xmlns:a16="http://schemas.microsoft.com/office/drawing/2014/main" val="1809232335"/>
                    </a:ext>
                  </a:extLst>
                </a:gridCol>
                <a:gridCol w="2386585">
                  <a:extLst>
                    <a:ext uri="{9D8B030D-6E8A-4147-A177-3AD203B41FA5}">
                      <a16:colId xmlns:a16="http://schemas.microsoft.com/office/drawing/2014/main" val="1086717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9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Research Assistant ($400 per month for 6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18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Calculated at 6.2% of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33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9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mileage to collect samples calculated at 62.5 cents per mile (200 miles)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8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 collection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8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Transcription service (20 hours at $25 per 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$3,674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792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0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BUDGET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636668"/>
            <a:ext cx="5378736" cy="401128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Describe each budget item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Estimate the cost of each item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Explain why it is important to the project</a:t>
            </a:r>
          </a:p>
          <a:p>
            <a:endParaRPr lang="en-US" sz="20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8649" y="994299"/>
            <a:ext cx="6211030" cy="5317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F54E4-712C-485F-80F9-423CFFE4F948}"/>
              </a:ext>
            </a:extLst>
          </p:cNvPr>
          <p:cNvSpPr txBox="1"/>
          <p:nvPr/>
        </p:nvSpPr>
        <p:spPr>
          <a:xfrm>
            <a:off x="6438770" y="6417122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content.iriss.org.uk/writing-analysis-social-care/explan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638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COST SHARE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386584"/>
            <a:ext cx="5740412" cy="42613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Itemize expenses to be paid for by program or college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Provide documentation of program or college’s commitment to support the cost of items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4479" y="1338630"/>
            <a:ext cx="6211181" cy="50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3"/>
            <a:ext cx="3227795" cy="51827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ITC Garamond Std Book Cond" panose="02020606060506020304" pitchFamily="18" charset="0"/>
              </a:rPr>
              <a:t>Purpose and Eligibility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1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APPENDED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148396"/>
            <a:ext cx="5740412" cy="449955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Include an </a:t>
            </a:r>
            <a:r>
              <a:rPr lang="en-US" sz="2400" u="sng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updated</a:t>
            </a:r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 Curriculum Vitae for all professional personnel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Provide supplemental information supporting the project, such as: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Letters documenting external partnerships or other commitments to support project</a:t>
            </a:r>
          </a:p>
          <a:p>
            <a:pPr lvl="1"/>
            <a:endParaRPr lang="en-US" sz="20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Sample instruments to be used in project</a:t>
            </a:r>
          </a:p>
          <a:p>
            <a:pPr lvl="1"/>
            <a:endParaRPr lang="en-US" sz="20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Documentation to support costs of budget items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r="6001"/>
          <a:stretch/>
        </p:blipFill>
        <p:spPr>
          <a:xfrm>
            <a:off x="6367749" y="1178804"/>
            <a:ext cx="5591930" cy="5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REVIEW PROCESS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6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370338"/>
            <a:ext cx="5884764" cy="42776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Purpose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Significance and Timeliness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Advancement of the discipline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Clarity of hypothesis, methodology, and project plan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Impactful Dissemination Plan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Realistic plan for future external funding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7749" y="1029811"/>
            <a:ext cx="5547911" cy="5291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7708277" y="6417122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pedia.org/post-it-note/c/criteri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45459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COMMITTEE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077375"/>
            <a:ext cx="6115583" cy="442995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Points are assigned to each criterion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Two criteria may be excluded if not applicable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Points are averaged for all reviewers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Points are converted to a final score (percentage based on number of criteria scored)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Committee reviews scores and makes recommendations for funding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Provost reviews and approves committee recommendations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2124" y="1101687"/>
            <a:ext cx="5683536" cy="5240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7060208" y="6417122"/>
            <a:ext cx="470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://blog.ncce.org/2014/10/15/excellent-free-professional-development-k-12-online-conference-2014-begins/thumbs-up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26674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7182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COMPETITIVE PROPOSALS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57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6825377" y="6276500"/>
            <a:ext cx="489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flatworldknowledge.lardbucket.org/books/public-speaking-practice-and-ethics/s08-01-why-conduct-an-audience-analy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374856"/>
            <a:ext cx="4792811" cy="413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Assume most reviewers will not be from your discipline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Use clear language someone outside of your field can understand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Write concisely 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Address what you plan to do, how and why, and what resources are needed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5245864" y="2077375"/>
            <a:ext cx="6616531" cy="413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7136515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1: Write to the Reviewers</a:t>
            </a:r>
          </a:p>
        </p:txBody>
      </p:sp>
    </p:spTree>
    <p:extLst>
      <p:ext uri="{BB962C8B-B14F-4D97-AF65-F5344CB8AC3E}">
        <p14:creationId xmlns:p14="http://schemas.microsoft.com/office/powerpoint/2010/main" val="181908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340" y="1944076"/>
            <a:ext cx="11577178" cy="4563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374856"/>
            <a:ext cx="4792811" cy="413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Support assertions with recent citations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Tailor a concise literature review to the project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Include citations within the 10-page narrative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7438356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2: Use a Scholarly Approach</a:t>
            </a:r>
          </a:p>
        </p:txBody>
      </p:sp>
    </p:spTree>
    <p:extLst>
      <p:ext uri="{BB962C8B-B14F-4D97-AF65-F5344CB8AC3E}">
        <p14:creationId xmlns:p14="http://schemas.microsoft.com/office/powerpoint/2010/main" val="2164819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41986" y="1944076"/>
            <a:ext cx="7973675" cy="4211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5361274" y="6334026"/>
            <a:ext cx="6616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hlinkClick r:id="rId3" tooltip="https://blogs.salford.ac.uk/business-school/lack-of-experience/valu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374856"/>
            <a:ext cx="4792811" cy="413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State why the project is important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Explain how it benefits UHCL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Explain how it advances your discipline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Provide a realistic dissemination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7136515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3: Sell Your Idea</a:t>
            </a:r>
          </a:p>
        </p:txBody>
      </p:sp>
    </p:spTree>
    <p:extLst>
      <p:ext uri="{BB962C8B-B14F-4D97-AF65-F5344CB8AC3E}">
        <p14:creationId xmlns:p14="http://schemas.microsoft.com/office/powerpoint/2010/main" val="195316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5799145" y="6209851"/>
            <a:ext cx="5509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2" tooltip="https://www.flickr.com/photos/gdsteam/1408416244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374856"/>
            <a:ext cx="4792811" cy="413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Follow formatting requirements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Use current cover page form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Assemble components in correct order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Check budget calculations and align with budget justification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5637319" y="1956006"/>
            <a:ext cx="5671793" cy="4253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7136515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4: Pay Attention to Details</a:t>
            </a:r>
          </a:p>
        </p:txBody>
      </p:sp>
    </p:spTree>
    <p:extLst>
      <p:ext uri="{BB962C8B-B14F-4D97-AF65-F5344CB8AC3E}">
        <p14:creationId xmlns:p14="http://schemas.microsoft.com/office/powerpoint/2010/main" val="1807540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9338178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5: Seek and Use Reviewers’ Advice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00993-917F-49E0-7233-566C5AB8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See the most recent committee roster on our website: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D528C79-D00E-D2FC-3F8E-5EAD23F4D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547" y="3475449"/>
            <a:ext cx="8106906" cy="1438476"/>
          </a:xfrm>
          <a:prstGeom prst="rect">
            <a:avLst/>
          </a:prstGeom>
        </p:spPr>
      </p:pic>
      <p:pic>
        <p:nvPicPr>
          <p:cNvPr id="11" name="Graphic 10" descr="Cursor with solid fill">
            <a:extLst>
              <a:ext uri="{FF2B5EF4-FFF2-40B4-BE49-F238E27FC236}">
                <a16:creationId xmlns:a16="http://schemas.microsoft.com/office/drawing/2014/main" id="{7C183295-691C-AEF5-88BB-5D30A8670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66663">
            <a:off x="8360167" y="36023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1" y="1101687"/>
            <a:ext cx="5210060" cy="1114388"/>
          </a:xfrm>
        </p:spPr>
        <p:txBody>
          <a:bodyPr>
            <a:normAutofit fontScale="90000"/>
          </a:bodyPr>
          <a:lstStyle/>
          <a:p>
            <a:r>
              <a:rPr lang="en-US" sz="4000" cap="small" dirty="0">
                <a:solidFill>
                  <a:srgbClr val="0078AD"/>
                </a:solidFill>
                <a:latin typeface="Trebuchet MS" panose="020B0603020202020204" pitchFamily="34" charset="0"/>
              </a:rPr>
              <a:t>FACULTY RESEARCH AND SUPPORT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29" y="2587752"/>
            <a:ext cx="3037015" cy="38293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Internal funding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Research, creative, and scholarly activities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Small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6080" y="957849"/>
            <a:ext cx="9033599" cy="6022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B2A8E-53EE-496F-A6F6-86F45BBB144A}"/>
              </a:ext>
            </a:extLst>
          </p:cNvPr>
          <p:cNvSpPr txBox="1"/>
          <p:nvPr/>
        </p:nvSpPr>
        <p:spPr>
          <a:xfrm>
            <a:off x="6874135" y="6417122"/>
            <a:ext cx="5085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ngall.com/money-png/download/188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434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1" y="1083454"/>
            <a:ext cx="7615908" cy="1114388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rgbClr val="0078AD"/>
                </a:solidFill>
                <a:latin typeface="Trebuchet MS" panose="020B0603020202020204" pitchFamily="34" charset="0"/>
              </a:rPr>
              <a:t>ALLOWABLE USES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28" y="2112885"/>
            <a:ext cx="6169038" cy="43042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Equipment, supplies, and materials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Salary and fringe for student assistants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Travel necessary to conduct research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Copyright permission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Training or coursework to develop new research skills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Preparation of monographs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Textual and biographical research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Annotation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Indexing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8656" y="1967010"/>
            <a:ext cx="5577003" cy="4450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B2A8E-53EE-496F-A6F6-86F45BBB144A}"/>
              </a:ext>
            </a:extLst>
          </p:cNvPr>
          <p:cNvSpPr txBox="1"/>
          <p:nvPr/>
        </p:nvSpPr>
        <p:spPr>
          <a:xfrm>
            <a:off x="6874135" y="6417122"/>
            <a:ext cx="5085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www.pngall.com/money-png/download/188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916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203704"/>
            <a:ext cx="3539959" cy="40233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Full-time faculty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Tenure-track or tenured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No current FRSF awards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No overdue FRSF final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CA8F1-00A7-4724-B76A-07553078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1920" y="1101687"/>
            <a:ext cx="7983740" cy="5125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BC0190-1A8A-40B6-8D1F-256B4EB39351}"/>
              </a:ext>
            </a:extLst>
          </p:cNvPr>
          <p:cNvSpPr txBox="1"/>
          <p:nvPr/>
        </p:nvSpPr>
        <p:spPr>
          <a:xfrm>
            <a:off x="5355336" y="6239797"/>
            <a:ext cx="569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www.flickr.com/photos/144008357@N08/3360063011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899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0" y="2686758"/>
            <a:ext cx="5629619" cy="8055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APPLICATION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3"/>
            <a:ext cx="2475123" cy="51827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ITC Garamond Std Book Cond" panose="02020606060506020304" pitchFamily="18" charset="0"/>
              </a:rPr>
              <a:t>Five steps to done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0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1" y="1101687"/>
            <a:ext cx="6764539" cy="8423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8AD"/>
                </a:solidFill>
                <a:latin typeface="Trebuchet MS" panose="020B0603020202020204" pitchFamily="34" charset="0"/>
              </a:rPr>
              <a:t>STEP 1: Read the Guidelines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341" y="1788180"/>
            <a:ext cx="11527890" cy="4759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A482B-DBB9-4B08-A08C-56E9A43A439D}"/>
              </a:ext>
            </a:extLst>
          </p:cNvPr>
          <p:cNvSpPr txBox="1"/>
          <p:nvPr/>
        </p:nvSpPr>
        <p:spPr>
          <a:xfrm>
            <a:off x="4396366" y="6548158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jamestiffinjr.com/evolving-reading-tast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4708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048" y="1801368"/>
            <a:ext cx="11365992" cy="4600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23792" cy="84238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STEP 2: Write the Proposal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731B8-2C85-4626-9EFA-912450BFEE8D}"/>
              </a:ext>
            </a:extLst>
          </p:cNvPr>
          <p:cNvSpPr txBox="1"/>
          <p:nvPr/>
        </p:nvSpPr>
        <p:spPr>
          <a:xfrm>
            <a:off x="3747577" y="6402054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imageslive.co.uk/free_stock_image/computerkeyboardcloseup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1323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47407"/>
            <a:ext cx="10515600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STEP 3: Send to Dean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295143"/>
            <a:ext cx="4855059" cy="41234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Request support from your College Dean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Include proposal and current CV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Allow sufficient time for review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Copy Dean’s Administrative Assistant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Copy </a:t>
            </a:r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  <a:hlinkClick r:id="rId2"/>
              </a:rPr>
              <a:t>SponsoredPrograms@UHCL.edu</a:t>
            </a:r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85816" y="950977"/>
            <a:ext cx="6529844" cy="5376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86E83-0036-414B-9E31-484A1A38DFE8}"/>
              </a:ext>
            </a:extLst>
          </p:cNvPr>
          <p:cNvSpPr txBox="1"/>
          <p:nvPr/>
        </p:nvSpPr>
        <p:spPr>
          <a:xfrm>
            <a:off x="7152279" y="6327648"/>
            <a:ext cx="3198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theconversation.com/email-is-still-a-problem-that-google-and-others-are-happy-to-keep-that-way-37885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055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2F09D9680F054786E69A7C1BB8041F" ma:contentTypeVersion="13" ma:contentTypeDescription="Create a new document." ma:contentTypeScope="" ma:versionID="1c06f8c065e2a52b6c21993c17fa7ef9">
  <xsd:schema xmlns:xsd="http://www.w3.org/2001/XMLSchema" xmlns:xs="http://www.w3.org/2001/XMLSchema" xmlns:p="http://schemas.microsoft.com/office/2006/metadata/properties" xmlns:ns3="6aa94ba1-1c1d-465c-9e81-64530930fc7b" targetNamespace="http://schemas.microsoft.com/office/2006/metadata/properties" ma:root="true" ma:fieldsID="a2f2b07650928323abc8adeaa306b557" ns3:_="">
    <xsd:import namespace="6aa94ba1-1c1d-465c-9e81-64530930fc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94ba1-1c1d-465c-9e81-64530930f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a94ba1-1c1d-465c-9e81-64530930fc7b" xsi:nil="true"/>
  </documentManagement>
</p:properties>
</file>

<file path=customXml/itemProps1.xml><?xml version="1.0" encoding="utf-8"?>
<ds:datastoreItem xmlns:ds="http://schemas.openxmlformats.org/officeDocument/2006/customXml" ds:itemID="{74D96B11-DCAE-4C1A-BFE3-EBE8D3999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94ba1-1c1d-465c-9e81-64530930f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BD624E-4E37-4EF7-B8FB-8779FA83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3455A7-8009-41C9-9B29-D79C51BE7E3E}">
  <ds:schemaRefs>
    <ds:schemaRef ds:uri="http://www.w3.org/XML/1998/namespace"/>
    <ds:schemaRef ds:uri="http://purl.org/dc/elements/1.1/"/>
    <ds:schemaRef ds:uri="http://purl.org/dc/dcmitype/"/>
    <ds:schemaRef ds:uri="6aa94ba1-1c1d-465c-9e81-64530930fc7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794</Words>
  <Application>Microsoft Office PowerPoint</Application>
  <PresentationFormat>Widescreen</PresentationFormat>
  <Paragraphs>180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ITC Garamond Std Book Cond</vt:lpstr>
      <vt:lpstr>Trebuchet MS</vt:lpstr>
      <vt:lpstr>Office Theme</vt:lpstr>
      <vt:lpstr>PowerPoint Presentation</vt:lpstr>
      <vt:lpstr>OVERVIEW</vt:lpstr>
      <vt:lpstr>FACULTY RESEARCH AND SUPPORT FUNDS</vt:lpstr>
      <vt:lpstr>ALLOWABLE USES OF FUNDS</vt:lpstr>
      <vt:lpstr>ELIGIBILITY</vt:lpstr>
      <vt:lpstr>APPLICATION PROCESS</vt:lpstr>
      <vt:lpstr>STEP 1: Read the Guidelines</vt:lpstr>
      <vt:lpstr>STEP 2: Write the Proposal</vt:lpstr>
      <vt:lpstr>STEP 3: Send to Dean</vt:lpstr>
      <vt:lpstr>STEP 4: Dean’s Support</vt:lpstr>
      <vt:lpstr>STEP 5: ORSP Confirmation</vt:lpstr>
      <vt:lpstr>PROPOSAL ELEMENTS</vt:lpstr>
      <vt:lpstr>REQUIRED ELEMENTS</vt:lpstr>
      <vt:lpstr>PowerPoint Presentation</vt:lpstr>
      <vt:lpstr>PowerPoint Presentation</vt:lpstr>
      <vt:lpstr>PROJECT NARRATIVE</vt:lpstr>
      <vt:lpstr>BUDGET SUMMARY</vt:lpstr>
      <vt:lpstr>BUDGET JUSTIFICATION</vt:lpstr>
      <vt:lpstr>COST SHARE SUPPORT</vt:lpstr>
      <vt:lpstr>APPENDED MATERIALS</vt:lpstr>
      <vt:lpstr>REVIEW PROCESS</vt:lpstr>
      <vt:lpstr>REVIEW CRITERIA</vt:lpstr>
      <vt:lpstr>COMMITTEE PROCESS</vt:lpstr>
      <vt:lpstr>COMPETITIVE PROPOSALS</vt:lpstr>
      <vt:lpstr>TIP 1: Write to the Reviewers</vt:lpstr>
      <vt:lpstr>TIP 2: Use a Scholarly Approach</vt:lpstr>
      <vt:lpstr>TIP 3: Sell Your Idea</vt:lpstr>
      <vt:lpstr>TIP 4: Pay Attention to Details</vt:lpstr>
      <vt:lpstr>TIP 5: Seek and Use Reviewers’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Katie Michelle</dc:creator>
  <cp:lastModifiedBy>Haynes, Erin Noel</cp:lastModifiedBy>
  <cp:revision>61</cp:revision>
  <dcterms:created xsi:type="dcterms:W3CDTF">2019-08-29T14:37:25Z</dcterms:created>
  <dcterms:modified xsi:type="dcterms:W3CDTF">2024-11-12T20:34:47Z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0x010100C72F09D9680F054786E69A7C1BB8041F</vt:lpwstr>
  </property>
</Properties>
</file>