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65" r:id="rId7"/>
    <p:sldId id="263" r:id="rId8"/>
    <p:sldId id="275" r:id="rId9"/>
    <p:sldId id="277" r:id="rId10"/>
    <p:sldId id="276" r:id="rId11"/>
    <p:sldId id="278" r:id="rId12"/>
    <p:sldId id="279" r:id="rId13"/>
    <p:sldId id="256" r:id="rId14"/>
    <p:sldId id="266" r:id="rId15"/>
    <p:sldId id="267" r:id="rId16"/>
    <p:sldId id="268" r:id="rId17"/>
    <p:sldId id="269" r:id="rId18"/>
    <p:sldId id="257" r:id="rId19"/>
    <p:sldId id="27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D"/>
    <a:srgbClr val="63666A"/>
    <a:srgbClr val="C1D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44143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sbs.sba.gov/search/dsp_dsbs.cf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l.edu/about/administrative-offices/institutional-researc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904" y="2016087"/>
            <a:ext cx="600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swald Regular" panose="02000503000000000000" pitchFamily="2" charset="0"/>
              </a:rPr>
              <a:t>PARTNERSHIPS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4892" y="3128790"/>
            <a:ext cx="5717754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3851945" y="3370682"/>
            <a:ext cx="4545435" cy="15117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Office of Sponsored Programs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Summer Live Stream Series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June 29, 2023</a:t>
            </a:r>
          </a:p>
        </p:txBody>
      </p:sp>
    </p:spTree>
    <p:extLst>
      <p:ext uri="{BB962C8B-B14F-4D97-AF65-F5344CB8AC3E}">
        <p14:creationId xmlns:p14="http://schemas.microsoft.com/office/powerpoint/2010/main" val="38162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Oswald Regular" panose="02000503000000000000" pitchFamily="2" charset="0"/>
              </a:rPr>
              <a:t>TYPES OF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3811836" cy="51827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Office of Sponsored Programs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1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You reach out to colleagues or are invited to join colleagues’ project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Best Practices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Connect UHCL OSP to partner’s OSP as soon as possible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Decide structure: subaward or collaborative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Review agency guidelines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Research Institutions (R1, R2) may become project lead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For programs not specifically for MSI/HSI/PUI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Depends on your relationship with PI</a:t>
            </a:r>
          </a:p>
        </p:txBody>
      </p:sp>
    </p:spTree>
    <p:extLst>
      <p:ext uri="{BB962C8B-B14F-4D97-AF65-F5344CB8AC3E}">
        <p14:creationId xmlns:p14="http://schemas.microsoft.com/office/powerpoint/2010/main" val="356510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Community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Current Strong Relationships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San Jac</a:t>
            </a:r>
          </a:p>
          <a:p>
            <a:pPr lvl="1"/>
            <a:r>
              <a:rPr lang="en-US" sz="1600" dirty="0">
                <a:solidFill>
                  <a:srgbClr val="63666A"/>
                </a:solidFill>
                <a:latin typeface="Merriweather" panose="00000500000000000000" pitchFamily="50" charset="0"/>
              </a:rPr>
              <a:t>Central (Pasadena)</a:t>
            </a:r>
          </a:p>
          <a:p>
            <a:pPr lvl="1"/>
            <a:r>
              <a:rPr lang="en-US" sz="1600" dirty="0">
                <a:solidFill>
                  <a:srgbClr val="63666A"/>
                </a:solidFill>
                <a:latin typeface="Merriweather" panose="00000500000000000000" pitchFamily="50" charset="0"/>
              </a:rPr>
              <a:t>South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Lee College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Houston Community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Alvin Community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College of the Mainland</a:t>
            </a: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lvl="1"/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Best Practices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Connect UHCL OSP to partner’s OSP as soon as possible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Decide structure: subaward or collaborative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Review agency guidelines</a:t>
            </a:r>
          </a:p>
          <a:p>
            <a:pPr lvl="0"/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3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Local School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We have standing relationships with 22 districts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Best Practices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Reach out to UHCL College of Education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Executive Assistant in Dean’s Office; or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Ask OSP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422981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Non-profit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357306"/>
            <a:ext cx="11253051" cy="429064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Subaward 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Establish clear scope of work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Request signed letter of commitment</a:t>
            </a:r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Finalize subaward budget early</a:t>
            </a: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Passthrough</a:t>
            </a:r>
          </a:p>
          <a:p>
            <a:pPr lvl="0"/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UHCL is not eligible entity, so non-profit submits on our behalf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OR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Non-profit is not eligible entity, so UHCL submits on their behalf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Submitting agency acts as passthrough for funds, while subgrantee performs work</a:t>
            </a: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EB4B2-0CAD-4C1C-B808-771D6B6E6796}"/>
              </a:ext>
            </a:extLst>
          </p:cNvPr>
          <p:cNvSpPr/>
          <p:nvPr/>
        </p:nvSpPr>
        <p:spPr>
          <a:xfrm>
            <a:off x="276340" y="1876693"/>
            <a:ext cx="6750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Usually either a subaward or a passthrough</a:t>
            </a:r>
          </a:p>
        </p:txBody>
      </p:sp>
    </p:spTree>
    <p:extLst>
      <p:ext uri="{BB962C8B-B14F-4D97-AF65-F5344CB8AC3E}">
        <p14:creationId xmlns:p14="http://schemas.microsoft.com/office/powerpoint/2010/main" val="884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</a:rPr>
              <a:t>Small Businesses</a:t>
            </a:r>
            <a:endParaRPr lang="en-US" dirty="0">
              <a:solidFill>
                <a:srgbClr val="0078AD"/>
              </a:solidFill>
              <a:latin typeface="Oswald Regular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093205"/>
            <a:ext cx="11669583" cy="45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Best Practices: Do Your Research!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Are they registered with the Small Business Administration?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  <a:hlinkClick r:id="rId2"/>
              </a:rPr>
              <a:t>Link to SBA search</a:t>
            </a:r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Have they been debarred from federal contracts?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Need a free account with SAM.gov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Log in and search for entity with exact name</a:t>
            </a:r>
          </a:p>
          <a:p>
            <a:pPr lvl="1"/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 algn="ctr">
              <a:buNone/>
            </a:pPr>
            <a:r>
              <a:rPr lang="en-US" sz="2400" u="sng" dirty="0">
                <a:solidFill>
                  <a:srgbClr val="63666A"/>
                </a:solidFill>
                <a:latin typeface="Merriweather" panose="00000500000000000000" pitchFamily="50" charset="0"/>
              </a:rPr>
              <a:t>UHCL will only contract with businesses that are registered with the SBA and that have not been debarred.</a:t>
            </a:r>
          </a:p>
        </p:txBody>
      </p:sp>
    </p:spTree>
    <p:extLst>
      <p:ext uri="{BB962C8B-B14F-4D97-AF65-F5344CB8AC3E}">
        <p14:creationId xmlns:p14="http://schemas.microsoft.com/office/powerpoint/2010/main" val="156434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Debarment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F0BD87-82EA-4751-9D36-C8C1B2800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2"/>
          <a:stretch/>
        </p:blipFill>
        <p:spPr>
          <a:xfrm>
            <a:off x="2036377" y="1944076"/>
            <a:ext cx="7644517" cy="43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904" y="2016087"/>
            <a:ext cx="600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swald Regular" panose="02000503000000000000" pitchFamily="2" charset="0"/>
              </a:rPr>
              <a:t>Thank you!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4892" y="3128790"/>
            <a:ext cx="5717754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3296873" y="3370682"/>
            <a:ext cx="5410899" cy="1511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Contact us: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strategicpartner@uhcl.edu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sponsoredprograms@uhcl.edu</a:t>
            </a:r>
          </a:p>
        </p:txBody>
      </p:sp>
    </p:spTree>
    <p:extLst>
      <p:ext uri="{BB962C8B-B14F-4D97-AF65-F5344CB8AC3E}">
        <p14:creationId xmlns:p14="http://schemas.microsoft.com/office/powerpoint/2010/main" val="25854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</a:rPr>
              <a:t>Office of Sponsored Programs</a:t>
            </a:r>
            <a:endParaRPr lang="en-US" dirty="0">
              <a:solidFill>
                <a:srgbClr val="0078AD"/>
              </a:solidFill>
              <a:latin typeface="Oswald Regular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Our mission is to assist faculty, staff, and students in seeking out and applying for external funding for research, academic, and community activities.</a:t>
            </a: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Proposal Development Services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Generating a proposal outline from solicitation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Generating a timeline of tasks for proposal completion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Assisting in developing research and management plans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Providing general university or community information or statistics already on file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Verifying compliance with agency solicitation and guidelines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Proofreading and editing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Completing forms and submitting proposal to agency</a:t>
            </a:r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Oswald Regular" panose="02000503000000000000" pitchFamily="2" charset="0"/>
              </a:rPr>
              <a:t>OFFICE OF STRATEGIC PARTNERSHIPS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9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210651"/>
            <a:ext cx="11568915" cy="424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mission is to cultivate strategic connections that build lasting and mutually beneficial relationships with business, industry, government agencies, community organizations, educational entities, and nonprofit partners.</a:t>
            </a:r>
          </a:p>
          <a:p>
            <a:pPr lvl="1"/>
            <a:r>
              <a:rPr lang="en-US" dirty="0"/>
              <a:t>Serve as a primary interface for external partners and specializes in connecting opportunities to meet company or organization objectives. </a:t>
            </a:r>
          </a:p>
          <a:p>
            <a:pPr lvl="1"/>
            <a:r>
              <a:rPr lang="en-US" dirty="0"/>
              <a:t>Form partnerships where the university provides a pipeline of skilled interns and businesses provide valuable and paid learning experiences for students. </a:t>
            </a:r>
          </a:p>
        </p:txBody>
      </p:sp>
    </p:spTree>
    <p:extLst>
      <p:ext uri="{BB962C8B-B14F-4D97-AF65-F5344CB8AC3E}">
        <p14:creationId xmlns:p14="http://schemas.microsoft.com/office/powerpoint/2010/main" val="9334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Who We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19C94-A775-46D8-A8B3-6EC5525D2432}"/>
              </a:ext>
            </a:extLst>
          </p:cNvPr>
          <p:cNvSpPr txBox="1"/>
          <p:nvPr/>
        </p:nvSpPr>
        <p:spPr>
          <a:xfrm>
            <a:off x="276339" y="2323748"/>
            <a:ext cx="11535359" cy="23432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Internship Initiatives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2060503050406030704" pitchFamily="18" charset="0"/>
              </a:rPr>
              <a:t>Boeing Student Development Program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2060503050406030704" pitchFamily="18" charset="0"/>
              </a:rPr>
              <a:t>Funded Internships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2060503050406030704" pitchFamily="18" charset="0"/>
              </a:rPr>
              <a:t>Intern Scholarships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Merriweather" panose="020605030504060307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External Outreach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2060503050406030704" pitchFamily="18" charset="0"/>
              </a:rPr>
              <a:t>Hawk Ventures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2060503050406030704" pitchFamily="18" charset="0"/>
              </a:rPr>
              <a:t>Lunch &amp; Learns and Employer Roundtables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2060503050406030704" pitchFamily="18" charset="0"/>
              </a:rPr>
              <a:t>Internship Information Sessions</a:t>
            </a:r>
          </a:p>
        </p:txBody>
      </p:sp>
    </p:spTree>
    <p:extLst>
      <p:ext uri="{BB962C8B-B14F-4D97-AF65-F5344CB8AC3E}">
        <p14:creationId xmlns:p14="http://schemas.microsoft.com/office/powerpoint/2010/main" val="20607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Experiential Learning</a:t>
            </a:r>
            <a:b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</a:br>
            <a:r>
              <a:rPr lang="en-US" sz="3100" dirty="0">
                <a:solidFill>
                  <a:srgbClr val="0078AD"/>
                </a:solidFill>
                <a:latin typeface="Oswald Regular" panose="02000503000000000000" pitchFamily="2" charset="0"/>
              </a:rPr>
              <a:t>Internships, Capstones, Practicums</a:t>
            </a:r>
            <a:endParaRPr lang="en-US" dirty="0">
              <a:solidFill>
                <a:srgbClr val="0078AD"/>
              </a:solidFill>
              <a:latin typeface="Oswald Regular" panose="02000503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5829E7-5F55-4E33-A74C-8F2D13D4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2" y="2080470"/>
            <a:ext cx="11476636" cy="4542494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Internships for academic credit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dirty="0"/>
              <a:t> Administered by each college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Affiliation Agreement available through Procurement &amp; Contracts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Strategic Partnerships can provide guidance on recruitment and internship process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700" b="1" dirty="0"/>
              <a:t>Internships as part of a grant</a:t>
            </a:r>
          </a:p>
          <a:p>
            <a:pPr lvl="1"/>
            <a:r>
              <a:rPr lang="en-US" dirty="0"/>
              <a:t> Work with Sponsored Programs for guidelines on administering internships</a:t>
            </a:r>
          </a:p>
          <a:p>
            <a:pPr lvl="1"/>
            <a:r>
              <a:rPr lang="en-US" dirty="0"/>
              <a:t>  Strategic Partnerships may support recruitment and internship process</a:t>
            </a:r>
          </a:p>
        </p:txBody>
      </p:sp>
    </p:spTree>
    <p:extLst>
      <p:ext uri="{BB962C8B-B14F-4D97-AF65-F5344CB8AC3E}">
        <p14:creationId xmlns:p14="http://schemas.microsoft.com/office/powerpoint/2010/main" val="68400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How We Can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151928"/>
            <a:ext cx="11568915" cy="424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Whether you have existing relationships with industry or would like to establish new mutually beneficial relationships, Strategic Partnerships can help faculty and staff in engaging with external partners. 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Help to identify prospective companies and organizations.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Connect to industry representatives.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Provide guidance on partner engagement.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Search the university partnership database.</a:t>
            </a:r>
          </a:p>
        </p:txBody>
      </p:sp>
    </p:spTree>
    <p:extLst>
      <p:ext uri="{BB962C8B-B14F-4D97-AF65-F5344CB8AC3E}">
        <p14:creationId xmlns:p14="http://schemas.microsoft.com/office/powerpoint/2010/main" val="319934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Community Partnerships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great starting point!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Searchable database of university partnerships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Partnerships are self-reported by colleges and divisions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University point of contact listed for each partner</a:t>
            </a:r>
          </a:p>
        </p:txBody>
      </p:sp>
    </p:spTree>
    <p:extLst>
      <p:ext uri="{BB962C8B-B14F-4D97-AF65-F5344CB8AC3E}">
        <p14:creationId xmlns:p14="http://schemas.microsoft.com/office/powerpoint/2010/main" val="82120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C22466-9177-40C9-9CBA-6E5D2F613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4" y="322300"/>
            <a:ext cx="10692512" cy="5920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BF989-E56D-4550-BB11-84171AD88001}"/>
              </a:ext>
            </a:extLst>
          </p:cNvPr>
          <p:cNvSpPr txBox="1"/>
          <p:nvPr/>
        </p:nvSpPr>
        <p:spPr>
          <a:xfrm>
            <a:off x="933450" y="5950925"/>
            <a:ext cx="993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ACCESS INSTITUTIONAL RESEARCH DATA PORTAL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740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1E2AC858C4A41B88801811AD16A9C" ma:contentTypeVersion="14" ma:contentTypeDescription="Create a new document." ma:contentTypeScope="" ma:versionID="f0e2548a0c5ba1b93af047c05fa6f6c0">
  <xsd:schema xmlns:xsd="http://www.w3.org/2001/XMLSchema" xmlns:xs="http://www.w3.org/2001/XMLSchema" xmlns:p="http://schemas.microsoft.com/office/2006/metadata/properties" xmlns:ns3="5e0766a8-defb-4bd2-aa99-51060e6d8189" xmlns:ns4="c681ae12-9de3-493f-8204-f39064e6d66d" targetNamespace="http://schemas.microsoft.com/office/2006/metadata/properties" ma:root="true" ma:fieldsID="e557fbc1374ab94db5c2e78e7528f989" ns3:_="" ns4:_="">
    <xsd:import namespace="5e0766a8-defb-4bd2-aa99-51060e6d8189"/>
    <xsd:import namespace="c681ae12-9de3-493f-8204-f39064e6d6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766a8-defb-4bd2-aa99-51060e6d81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1ae12-9de3-493f-8204-f39064e6d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681ae12-9de3-493f-8204-f39064e6d6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A2F88-DA7B-46F6-8544-8AA0F7EF2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766a8-defb-4bd2-aa99-51060e6d8189"/>
    <ds:schemaRef ds:uri="c681ae12-9de3-493f-8204-f39064e6d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CFE85C-2181-464B-A3B3-4472F40E384B}">
  <ds:schemaRefs>
    <ds:schemaRef ds:uri="http://schemas.microsoft.com/office/2006/documentManagement/types"/>
    <ds:schemaRef ds:uri="c681ae12-9de3-493f-8204-f39064e6d66d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5e0766a8-defb-4bd2-aa99-51060e6d81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D3ACD7-39BA-47B3-92AD-9D67FD5B1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646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Merriweather</vt:lpstr>
      <vt:lpstr>Merriweather Light</vt:lpstr>
      <vt:lpstr>Oswald Regular</vt:lpstr>
      <vt:lpstr>Office Theme</vt:lpstr>
      <vt:lpstr>PowerPoint Presentation</vt:lpstr>
      <vt:lpstr>Office of Sponsored Programs</vt:lpstr>
      <vt:lpstr>OFFICE OF STRATEGIC PARTNERSHIPS</vt:lpstr>
      <vt:lpstr>Who We Are</vt:lpstr>
      <vt:lpstr>Who We Are</vt:lpstr>
      <vt:lpstr>Experiential Learning Internships, Capstones, Practicums</vt:lpstr>
      <vt:lpstr>How We Can Support</vt:lpstr>
      <vt:lpstr>Community Partnerships Dashboard</vt:lpstr>
      <vt:lpstr>PowerPoint Presentation</vt:lpstr>
      <vt:lpstr>TYPES OF PARTNERSHIPS</vt:lpstr>
      <vt:lpstr>Universities</vt:lpstr>
      <vt:lpstr>Community Colleges</vt:lpstr>
      <vt:lpstr>Local School Districts</vt:lpstr>
      <vt:lpstr>Non-profit Organizations</vt:lpstr>
      <vt:lpstr>Small Businesses</vt:lpstr>
      <vt:lpstr>Debarment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Haynes, Erin Noel</cp:lastModifiedBy>
  <cp:revision>25</cp:revision>
  <dcterms:created xsi:type="dcterms:W3CDTF">2019-08-29T14:37:25Z</dcterms:created>
  <dcterms:modified xsi:type="dcterms:W3CDTF">2023-07-14T19:39:53Z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0x0101001021E2AC858C4A41B88801811AD16A9C</vt:lpwstr>
  </property>
</Properties>
</file>